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65" r:id="rId3"/>
    <p:sldId id="257" r:id="rId4"/>
    <p:sldId id="258" r:id="rId5"/>
    <p:sldId id="259" r:id="rId6"/>
    <p:sldId id="260" r:id="rId7"/>
    <p:sldId id="261" r:id="rId8"/>
    <p:sldId id="266" r:id="rId9"/>
    <p:sldId id="267" r:id="rId10"/>
    <p:sldId id="263" r:id="rId11"/>
    <p:sldId id="268" r:id="rId12"/>
    <p:sldId id="270" r:id="rId13"/>
    <p:sldId id="271" r:id="rId14"/>
  </p:sldIdLst>
  <p:sldSz cx="14630400" cy="8229600"/>
  <p:notesSz cx="8229600" cy="14630400"/>
  <p:embeddedFontLst>
    <p:embeddedFont>
      <p:font typeface="Gelasio" panose="020B0604020202020204" charset="0"/>
      <p:regular r:id="rId16"/>
    </p:embeddedFont>
    <p:embeddedFont>
      <p:font typeface="Gelasio Semi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073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1652" y="822917"/>
            <a:ext cx="7480697" cy="4726467"/>
          </a:xfrm>
          <a:prstGeom prst="rect">
            <a:avLst/>
          </a:prstGeom>
          <a:noFill/>
          <a:ln/>
        </p:spPr>
        <p:txBody>
          <a:bodyPr wrap="square" lIns="0" tIns="0" rIns="0" bIns="0" rtlCol="0" anchor="t"/>
          <a:lstStyle/>
          <a:p>
            <a:pPr marL="0" indent="0">
              <a:lnSpc>
                <a:spcPts val="8050"/>
              </a:lnSpc>
              <a:buNone/>
            </a:pPr>
            <a:r>
              <a:rPr lang="en-US" sz="6450" dirty="0">
                <a:solidFill>
                  <a:srgbClr val="484237"/>
                </a:solidFill>
                <a:latin typeface="Gelasio Semi Bold" pitchFamily="34" charset="0"/>
                <a:ea typeface="Gelasio Semi Bold" pitchFamily="34" charset="-122"/>
                <a:cs typeface="Gelasio Semi Bold" pitchFamily="34" charset="-120"/>
              </a:rPr>
              <a:t>IoT and Healthcare: Personalized Mental Well-being</a:t>
            </a:r>
            <a:endParaRPr lang="en-US" sz="6450" dirty="0"/>
          </a:p>
        </p:txBody>
      </p:sp>
      <p:sp>
        <p:nvSpPr>
          <p:cNvPr id="4" name="Text 1"/>
          <p:cNvSpPr/>
          <p:nvPr/>
        </p:nvSpPr>
        <p:spPr>
          <a:xfrm>
            <a:off x="831652" y="5169218"/>
            <a:ext cx="7480697" cy="760333"/>
          </a:xfrm>
          <a:prstGeom prst="rect">
            <a:avLst/>
          </a:prstGeom>
          <a:noFill/>
          <a:ln/>
        </p:spPr>
        <p:txBody>
          <a:bodyPr wrap="square" lIns="0" tIns="0" rIns="0" bIns="0" rtlCol="0" anchor="t"/>
          <a:lstStyle/>
          <a:p>
            <a:pPr marL="0" indent="0">
              <a:lnSpc>
                <a:spcPts val="2950"/>
              </a:lnSpc>
              <a:buNone/>
            </a:pPr>
            <a:r>
              <a:rPr lang="en-US" sz="1850" dirty="0">
                <a:solidFill>
                  <a:srgbClr val="746558"/>
                </a:solidFill>
                <a:latin typeface="Gelasio" pitchFamily="34" charset="0"/>
                <a:ea typeface="Gelasio" pitchFamily="34" charset="-122"/>
                <a:cs typeface="Gelasio" pitchFamily="34" charset="-120"/>
              </a:rPr>
              <a:t>This system uses IoT to monitor physiological and environmental factors. It provides personalized mental wellness recommendations.</a:t>
            </a:r>
            <a:endParaRPr lang="en-US" sz="1850" dirty="0"/>
          </a:p>
        </p:txBody>
      </p:sp>
      <p:sp>
        <p:nvSpPr>
          <p:cNvPr id="5" name="Shape 2"/>
          <p:cNvSpPr/>
          <p:nvPr/>
        </p:nvSpPr>
        <p:spPr>
          <a:xfrm>
            <a:off x="831652" y="6666190"/>
            <a:ext cx="380167" cy="380167"/>
          </a:xfrm>
          <a:prstGeom prst="roundRect">
            <a:avLst>
              <a:gd name="adj" fmla="val 24050182"/>
            </a:avLst>
          </a:prstGeom>
          <a:noFill/>
          <a:ln w="7620">
            <a:solidFill>
              <a:srgbClr val="FFFFFF"/>
            </a:solidFill>
            <a:prstDash val="solid"/>
          </a:ln>
        </p:spPr>
      </p:sp>
      <p:sp>
        <p:nvSpPr>
          <p:cNvPr id="7" name="Text 3"/>
          <p:cNvSpPr/>
          <p:nvPr/>
        </p:nvSpPr>
        <p:spPr>
          <a:xfrm>
            <a:off x="861120" y="6630472"/>
            <a:ext cx="2364700" cy="415885"/>
          </a:xfrm>
          <a:prstGeom prst="rect">
            <a:avLst/>
          </a:prstGeom>
          <a:noFill/>
          <a:ln/>
        </p:spPr>
        <p:txBody>
          <a:bodyPr wrap="none" lIns="0" tIns="0" rIns="0" bIns="0" rtlCol="0" anchor="t"/>
          <a:lstStyle/>
          <a:p>
            <a:pPr marL="0" indent="0" algn="l">
              <a:lnSpc>
                <a:spcPts val="3250"/>
              </a:lnSpc>
              <a:buNone/>
            </a:pPr>
            <a:r>
              <a:rPr lang="en-US" sz="2300" b="1" dirty="0">
                <a:solidFill>
                  <a:srgbClr val="746558"/>
                </a:solidFill>
                <a:latin typeface="Gelasio Bold" pitchFamily="34" charset="0"/>
                <a:ea typeface="Gelasio Bold" pitchFamily="34" charset="-122"/>
                <a:cs typeface="Gelasio Bold" pitchFamily="34" charset="-120"/>
              </a:rPr>
              <a:t>NULL Pointers</a:t>
            </a: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FC14B8-FC89-E2EF-F308-66790913AD3E}"/>
              </a:ext>
            </a:extLst>
          </p:cNvPr>
          <p:cNvPicPr>
            <a:picLocks noChangeAspect="1"/>
          </p:cNvPicPr>
          <p:nvPr/>
        </p:nvPicPr>
        <p:blipFill>
          <a:blip r:embed="rId3"/>
          <a:stretch>
            <a:fillRect/>
          </a:stretch>
        </p:blipFill>
        <p:spPr>
          <a:xfrm>
            <a:off x="74695" y="0"/>
            <a:ext cx="14401800" cy="8229600"/>
          </a:xfrm>
          <a:prstGeom prst="rect">
            <a:avLst/>
          </a:prstGeom>
        </p:spPr>
      </p:pic>
      <p:sp>
        <p:nvSpPr>
          <p:cNvPr id="10" name="Rectangle 9">
            <a:extLst>
              <a:ext uri="{FF2B5EF4-FFF2-40B4-BE49-F238E27FC236}">
                <a16:creationId xmlns:a16="http://schemas.microsoft.com/office/drawing/2014/main" id="{92FE41DB-9304-A7D3-E6C5-5F4483B32B62}"/>
              </a:ext>
            </a:extLst>
          </p:cNvPr>
          <p:cNvSpPr/>
          <p:nvPr/>
        </p:nvSpPr>
        <p:spPr>
          <a:xfrm>
            <a:off x="578959" y="1930466"/>
            <a:ext cx="13393271" cy="488397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ext 0"/>
          <p:cNvSpPr/>
          <p:nvPr/>
        </p:nvSpPr>
        <p:spPr>
          <a:xfrm>
            <a:off x="864037" y="2598063"/>
            <a:ext cx="6995279" cy="771525"/>
          </a:xfrm>
          <a:prstGeom prst="rect">
            <a:avLst/>
          </a:prstGeom>
          <a:noFill/>
          <a:ln/>
        </p:spPr>
        <p:txBody>
          <a:bodyPr wrap="none" lIns="0" tIns="0" rIns="0" bIns="0" rtlCol="0" anchor="t"/>
          <a:lstStyle/>
          <a:p>
            <a:pPr marL="0" indent="0">
              <a:lnSpc>
                <a:spcPts val="6050"/>
              </a:lnSpc>
              <a:buNone/>
            </a:pPr>
            <a:r>
              <a:rPr lang="en-US" sz="4850" dirty="0">
                <a:solidFill>
                  <a:schemeClr val="accent4">
                    <a:lumMod val="40000"/>
                    <a:lumOff val="60000"/>
                  </a:schemeClr>
                </a:solidFill>
                <a:latin typeface="Gelasio Semi Bold" pitchFamily="34" charset="0"/>
                <a:ea typeface="Gelasio Semi Bold" pitchFamily="34" charset="-122"/>
                <a:cs typeface="Gelasio Semi Bold" pitchFamily="34" charset="-120"/>
              </a:rPr>
              <a:t>Mental Health Support</a:t>
            </a:r>
            <a:endParaRPr lang="en-US" sz="4850" dirty="0">
              <a:solidFill>
                <a:schemeClr val="accent4">
                  <a:lumMod val="40000"/>
                  <a:lumOff val="60000"/>
                </a:schemeClr>
              </a:solidFill>
            </a:endParaRPr>
          </a:p>
        </p:txBody>
      </p:sp>
      <p:sp>
        <p:nvSpPr>
          <p:cNvPr id="3" name="Text 1"/>
          <p:cNvSpPr/>
          <p:nvPr/>
        </p:nvSpPr>
        <p:spPr>
          <a:xfrm>
            <a:off x="864037" y="3986689"/>
            <a:ext cx="3086100" cy="385763"/>
          </a:xfrm>
          <a:prstGeom prst="rect">
            <a:avLst/>
          </a:prstGeom>
          <a:noFill/>
          <a:ln/>
        </p:spPr>
        <p:txBody>
          <a:bodyPr wrap="none" lIns="0" tIns="0" rIns="0" bIns="0" rtlCol="0" anchor="t"/>
          <a:lstStyle/>
          <a:p>
            <a:pPr marL="0" indent="0">
              <a:lnSpc>
                <a:spcPts val="3000"/>
              </a:lnSpc>
              <a:buNone/>
            </a:pPr>
            <a:r>
              <a:rPr lang="en-US" sz="2400" dirty="0">
                <a:solidFill>
                  <a:schemeClr val="accent4">
                    <a:lumMod val="40000"/>
                    <a:lumOff val="60000"/>
                  </a:schemeClr>
                </a:solidFill>
                <a:latin typeface="Gelasio Semi Bold" pitchFamily="34" charset="0"/>
                <a:ea typeface="Gelasio Semi Bold" pitchFamily="34" charset="-122"/>
                <a:cs typeface="Gelasio Semi Bold" pitchFamily="34" charset="-120"/>
              </a:rPr>
              <a:t>Stress Detection</a:t>
            </a:r>
            <a:endParaRPr lang="en-US" sz="2400" dirty="0">
              <a:solidFill>
                <a:schemeClr val="accent4">
                  <a:lumMod val="40000"/>
                  <a:lumOff val="60000"/>
                </a:schemeClr>
              </a:solidFill>
            </a:endParaRPr>
          </a:p>
        </p:txBody>
      </p:sp>
      <p:sp>
        <p:nvSpPr>
          <p:cNvPr id="4" name="Text 2"/>
          <p:cNvSpPr/>
          <p:nvPr/>
        </p:nvSpPr>
        <p:spPr>
          <a:xfrm>
            <a:off x="864037"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chemeClr val="accent4">
                    <a:lumMod val="60000"/>
                    <a:lumOff val="40000"/>
                  </a:schemeClr>
                </a:solidFill>
                <a:latin typeface="Gelasio" pitchFamily="34" charset="0"/>
                <a:ea typeface="Gelasio" pitchFamily="34" charset="-122"/>
                <a:cs typeface="Gelasio" pitchFamily="34" charset="-120"/>
              </a:rPr>
              <a:t>System identifies signs of stress or anxiety.</a:t>
            </a:r>
            <a:endParaRPr lang="en-US" sz="1900" dirty="0">
              <a:solidFill>
                <a:schemeClr val="accent4">
                  <a:lumMod val="60000"/>
                  <a:lumOff val="40000"/>
                </a:schemeClr>
              </a:solidFill>
            </a:endParaRPr>
          </a:p>
        </p:txBody>
      </p:sp>
      <p:sp>
        <p:nvSpPr>
          <p:cNvPr id="5" name="Text 3"/>
          <p:cNvSpPr/>
          <p:nvPr/>
        </p:nvSpPr>
        <p:spPr>
          <a:xfrm>
            <a:off x="5372695" y="3986689"/>
            <a:ext cx="3086100" cy="385763"/>
          </a:xfrm>
          <a:prstGeom prst="rect">
            <a:avLst/>
          </a:prstGeom>
          <a:noFill/>
          <a:ln/>
        </p:spPr>
        <p:txBody>
          <a:bodyPr wrap="none" lIns="0" tIns="0" rIns="0" bIns="0" rtlCol="0" anchor="t"/>
          <a:lstStyle/>
          <a:p>
            <a:pPr marL="0" indent="0">
              <a:lnSpc>
                <a:spcPts val="3000"/>
              </a:lnSpc>
              <a:buNone/>
            </a:pPr>
            <a:r>
              <a:rPr lang="en-US" sz="2400" dirty="0">
                <a:solidFill>
                  <a:schemeClr val="accent4">
                    <a:lumMod val="40000"/>
                    <a:lumOff val="60000"/>
                  </a:schemeClr>
                </a:solidFill>
                <a:latin typeface="Gelasio Semi Bold" pitchFamily="34" charset="0"/>
                <a:ea typeface="Gelasio Semi Bold" pitchFamily="34" charset="-122"/>
                <a:cs typeface="Gelasio Semi Bold" pitchFamily="34" charset="-120"/>
              </a:rPr>
              <a:t>Alerting</a:t>
            </a:r>
            <a:endParaRPr lang="en-US" sz="2400" dirty="0">
              <a:solidFill>
                <a:schemeClr val="accent4">
                  <a:lumMod val="40000"/>
                  <a:lumOff val="60000"/>
                </a:schemeClr>
              </a:solidFill>
            </a:endParaRPr>
          </a:p>
        </p:txBody>
      </p:sp>
      <p:sp>
        <p:nvSpPr>
          <p:cNvPr id="6" name="Text 4"/>
          <p:cNvSpPr/>
          <p:nvPr/>
        </p:nvSpPr>
        <p:spPr>
          <a:xfrm>
            <a:off x="5372695"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chemeClr val="accent4">
                    <a:lumMod val="60000"/>
                    <a:lumOff val="40000"/>
                  </a:schemeClr>
                </a:solidFill>
                <a:latin typeface="Gelasio" pitchFamily="34" charset="0"/>
                <a:ea typeface="Gelasio" pitchFamily="34" charset="-122"/>
                <a:cs typeface="Gelasio" pitchFamily="34" charset="-120"/>
              </a:rPr>
              <a:t>Notifications sent to user and healthcare provider.</a:t>
            </a:r>
            <a:endParaRPr lang="en-US" sz="1900" dirty="0">
              <a:solidFill>
                <a:schemeClr val="accent4">
                  <a:lumMod val="60000"/>
                  <a:lumOff val="40000"/>
                </a:schemeClr>
              </a:solidFill>
            </a:endParaRPr>
          </a:p>
        </p:txBody>
      </p:sp>
      <p:sp>
        <p:nvSpPr>
          <p:cNvPr id="7" name="Text 5"/>
          <p:cNvSpPr/>
          <p:nvPr/>
        </p:nvSpPr>
        <p:spPr>
          <a:xfrm>
            <a:off x="9881354" y="3986689"/>
            <a:ext cx="3721775" cy="385763"/>
          </a:xfrm>
          <a:prstGeom prst="rect">
            <a:avLst/>
          </a:prstGeom>
          <a:noFill/>
          <a:ln/>
        </p:spPr>
        <p:txBody>
          <a:bodyPr wrap="none" lIns="0" tIns="0" rIns="0" bIns="0" rtlCol="0" anchor="t"/>
          <a:lstStyle/>
          <a:p>
            <a:pPr marL="0" indent="0">
              <a:lnSpc>
                <a:spcPts val="3000"/>
              </a:lnSpc>
              <a:buNone/>
            </a:pPr>
            <a:r>
              <a:rPr lang="en-US" sz="2400" dirty="0">
                <a:solidFill>
                  <a:schemeClr val="accent4">
                    <a:lumMod val="40000"/>
                    <a:lumOff val="60000"/>
                  </a:schemeClr>
                </a:solidFill>
                <a:latin typeface="Gelasio Semi Bold" pitchFamily="34" charset="0"/>
                <a:ea typeface="Gelasio Semi Bold" pitchFamily="34" charset="-122"/>
                <a:cs typeface="Gelasio Semi Bold" pitchFamily="34" charset="-120"/>
              </a:rPr>
              <a:t>Professional Connection</a:t>
            </a:r>
            <a:endParaRPr lang="en-US" sz="2400" dirty="0">
              <a:solidFill>
                <a:schemeClr val="accent4">
                  <a:lumMod val="40000"/>
                  <a:lumOff val="60000"/>
                </a:schemeClr>
              </a:solidFill>
            </a:endParaRPr>
          </a:p>
        </p:txBody>
      </p:sp>
      <p:sp>
        <p:nvSpPr>
          <p:cNvPr id="8" name="Text 6"/>
          <p:cNvSpPr/>
          <p:nvPr/>
        </p:nvSpPr>
        <p:spPr>
          <a:xfrm>
            <a:off x="9881354" y="4619268"/>
            <a:ext cx="3898821" cy="790099"/>
          </a:xfrm>
          <a:prstGeom prst="rect">
            <a:avLst/>
          </a:prstGeom>
          <a:noFill/>
          <a:ln/>
        </p:spPr>
        <p:txBody>
          <a:bodyPr wrap="square" lIns="0" tIns="0" rIns="0" bIns="0" rtlCol="0" anchor="t"/>
          <a:lstStyle/>
          <a:p>
            <a:pPr marL="0" indent="0">
              <a:lnSpc>
                <a:spcPts val="3100"/>
              </a:lnSpc>
              <a:buNone/>
            </a:pPr>
            <a:r>
              <a:rPr lang="en-US" sz="1900" dirty="0">
                <a:solidFill>
                  <a:schemeClr val="accent4">
                    <a:lumMod val="60000"/>
                    <a:lumOff val="40000"/>
                  </a:schemeClr>
                </a:solidFill>
                <a:latin typeface="Gelasio" pitchFamily="34" charset="0"/>
                <a:ea typeface="Gelasio" pitchFamily="34" charset="-122"/>
                <a:cs typeface="Gelasio" pitchFamily="34" charset="-120"/>
              </a:rPr>
              <a:t>Facilitates connection with mental health experts.</a:t>
            </a:r>
            <a:endParaRPr lang="en-US" sz="1900" dirty="0">
              <a:solidFill>
                <a:schemeClr val="accent4">
                  <a:lumMod val="60000"/>
                  <a:lumOff val="4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408045" y="382597"/>
            <a:ext cx="7814310" cy="1187291"/>
          </a:xfrm>
          <a:prstGeom prst="rect">
            <a:avLst/>
          </a:prstGeom>
          <a:noFill/>
          <a:ln/>
        </p:spPr>
        <p:txBody>
          <a:bodyPr wrap="square" lIns="0" tIns="0" rIns="0" bIns="0" rtlCol="0" anchor="t"/>
          <a:lstStyle/>
          <a:p>
            <a:pPr marL="0" indent="0">
              <a:lnSpc>
                <a:spcPts val="4650"/>
              </a:lnSpc>
              <a:buNone/>
            </a:pPr>
            <a:r>
              <a:rPr lang="en-US" sz="3700" dirty="0">
                <a:solidFill>
                  <a:srgbClr val="484237"/>
                </a:solidFill>
                <a:latin typeface="Gelasio Semi Bold" pitchFamily="34" charset="0"/>
                <a:ea typeface="Gelasio Semi Bold" pitchFamily="34" charset="-122"/>
                <a:cs typeface="Gelasio Semi Bold" pitchFamily="34" charset="-120"/>
              </a:rPr>
              <a:t>Stress Level Calculation and Visualization</a:t>
            </a:r>
            <a:endParaRPr lang="en-US" sz="3700" dirty="0"/>
          </a:p>
        </p:txBody>
      </p:sp>
      <p:sp>
        <p:nvSpPr>
          <p:cNvPr id="4" name="Text 1"/>
          <p:cNvSpPr/>
          <p:nvPr/>
        </p:nvSpPr>
        <p:spPr>
          <a:xfrm>
            <a:off x="3408045" y="1854805"/>
            <a:ext cx="7814310" cy="1215866"/>
          </a:xfrm>
          <a:prstGeom prst="rect">
            <a:avLst/>
          </a:prstGeom>
          <a:noFill/>
          <a:ln/>
        </p:spPr>
        <p:txBody>
          <a:bodyPr wrap="square" lIns="0" tIns="0" rIns="0" bIns="0" rtlCol="0" anchor="t"/>
          <a:lstStyle/>
          <a:p>
            <a:pPr marL="0" indent="0">
              <a:lnSpc>
                <a:spcPts val="2350"/>
              </a:lnSpc>
              <a:buNone/>
            </a:pPr>
            <a:r>
              <a:rPr lang="en-US" sz="1450" dirty="0">
                <a:solidFill>
                  <a:srgbClr val="746558"/>
                </a:solidFill>
                <a:latin typeface="Gelasio" pitchFamily="34" charset="0"/>
                <a:ea typeface="Gelasio" pitchFamily="34" charset="-122"/>
                <a:cs typeface="Gelasio" pitchFamily="34" charset="-120"/>
              </a:rPr>
              <a:t>The application calculates stress levels based on a combination of heart rate and galvanic skin response (GSR). This calculation, while simplified, provides a relative indicator of stress. The stress level is then visualized on a scale of 0-100, with corresponding recommendations displayed.</a:t>
            </a:r>
            <a:endParaRPr lang="en-US" sz="1450" dirty="0"/>
          </a:p>
        </p:txBody>
      </p:sp>
      <p:sp>
        <p:nvSpPr>
          <p:cNvPr id="5" name="Shape 2"/>
          <p:cNvSpPr/>
          <p:nvPr/>
        </p:nvSpPr>
        <p:spPr>
          <a:xfrm>
            <a:off x="3408045" y="3498106"/>
            <a:ext cx="427434" cy="427434"/>
          </a:xfrm>
          <a:prstGeom prst="roundRect">
            <a:avLst>
              <a:gd name="adj" fmla="val 6667"/>
            </a:avLst>
          </a:prstGeom>
          <a:solidFill>
            <a:srgbClr val="EEE8DD"/>
          </a:solidFill>
          <a:ln/>
        </p:spPr>
      </p:sp>
      <p:sp>
        <p:nvSpPr>
          <p:cNvPr id="6" name="Text 3"/>
          <p:cNvSpPr/>
          <p:nvPr/>
        </p:nvSpPr>
        <p:spPr>
          <a:xfrm>
            <a:off x="3554492" y="3569305"/>
            <a:ext cx="134422" cy="285036"/>
          </a:xfrm>
          <a:prstGeom prst="rect">
            <a:avLst/>
          </a:prstGeom>
          <a:noFill/>
          <a:ln/>
        </p:spPr>
        <p:txBody>
          <a:bodyPr wrap="none" lIns="0" tIns="0" rIns="0" bIns="0" rtlCol="0" anchor="t"/>
          <a:lstStyle/>
          <a:p>
            <a:pPr marL="0" indent="0" algn="ctr">
              <a:lnSpc>
                <a:spcPts val="2200"/>
              </a:lnSpc>
              <a:buNone/>
            </a:pPr>
            <a:r>
              <a:rPr lang="en-US" sz="2200" dirty="0">
                <a:solidFill>
                  <a:srgbClr val="746558"/>
                </a:solidFill>
                <a:latin typeface="Gelasio Semi Bold" pitchFamily="34" charset="0"/>
                <a:ea typeface="Gelasio Semi Bold" pitchFamily="34" charset="-122"/>
                <a:cs typeface="Gelasio Semi Bold" pitchFamily="34" charset="-120"/>
              </a:rPr>
              <a:t>1</a:t>
            </a:r>
            <a:endParaRPr lang="en-US" sz="2200" dirty="0"/>
          </a:p>
        </p:txBody>
      </p:sp>
      <p:sp>
        <p:nvSpPr>
          <p:cNvPr id="7" name="Text 4"/>
          <p:cNvSpPr/>
          <p:nvPr/>
        </p:nvSpPr>
        <p:spPr>
          <a:xfrm>
            <a:off x="4025384" y="3498106"/>
            <a:ext cx="2374702" cy="296823"/>
          </a:xfrm>
          <a:prstGeom prst="rect">
            <a:avLst/>
          </a:prstGeom>
          <a:noFill/>
          <a:ln/>
        </p:spPr>
        <p:txBody>
          <a:bodyPr wrap="none" lIns="0" tIns="0" rIns="0" bIns="0" rtlCol="0" anchor="t"/>
          <a:lstStyle/>
          <a:p>
            <a:pPr marL="0" indent="0">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Normal (0-25)</a:t>
            </a:r>
            <a:endParaRPr lang="en-US" sz="1850" dirty="0"/>
          </a:p>
        </p:txBody>
      </p:sp>
      <p:sp>
        <p:nvSpPr>
          <p:cNvPr id="8" name="Text 5"/>
          <p:cNvSpPr/>
          <p:nvPr/>
        </p:nvSpPr>
        <p:spPr>
          <a:xfrm>
            <a:off x="4025384" y="3908871"/>
            <a:ext cx="7196971" cy="303967"/>
          </a:xfrm>
          <a:prstGeom prst="rect">
            <a:avLst/>
          </a:prstGeom>
          <a:noFill/>
          <a:ln/>
        </p:spPr>
        <p:txBody>
          <a:bodyPr wrap="none" lIns="0" tIns="0" rIns="0" bIns="0" rtlCol="0" anchor="t"/>
          <a:lstStyle/>
          <a:p>
            <a:pPr marL="0" indent="0">
              <a:lnSpc>
                <a:spcPts val="2350"/>
              </a:lnSpc>
              <a:buNone/>
            </a:pPr>
            <a:r>
              <a:rPr lang="en-US" sz="1450" dirty="0">
                <a:solidFill>
                  <a:srgbClr val="746558"/>
                </a:solidFill>
                <a:latin typeface="Gelasio" pitchFamily="34" charset="0"/>
                <a:ea typeface="Gelasio" pitchFamily="34" charset="-122"/>
                <a:cs typeface="Gelasio" pitchFamily="34" charset="-120"/>
              </a:rPr>
              <a:t>Relaxed and calm state.</a:t>
            </a:r>
            <a:endParaRPr lang="en-US" sz="1450" dirty="0"/>
          </a:p>
        </p:txBody>
      </p:sp>
      <p:sp>
        <p:nvSpPr>
          <p:cNvPr id="9" name="Shape 6"/>
          <p:cNvSpPr/>
          <p:nvPr/>
        </p:nvSpPr>
        <p:spPr>
          <a:xfrm>
            <a:off x="3408045" y="4616460"/>
            <a:ext cx="427434" cy="427434"/>
          </a:xfrm>
          <a:prstGeom prst="roundRect">
            <a:avLst>
              <a:gd name="adj" fmla="val 6667"/>
            </a:avLst>
          </a:prstGeom>
          <a:solidFill>
            <a:srgbClr val="EEE8DD"/>
          </a:solidFill>
          <a:ln/>
        </p:spPr>
      </p:sp>
      <p:sp>
        <p:nvSpPr>
          <p:cNvPr id="10" name="Text 7"/>
          <p:cNvSpPr/>
          <p:nvPr/>
        </p:nvSpPr>
        <p:spPr>
          <a:xfrm>
            <a:off x="3535442" y="4687659"/>
            <a:ext cx="172641" cy="285036"/>
          </a:xfrm>
          <a:prstGeom prst="rect">
            <a:avLst/>
          </a:prstGeom>
          <a:noFill/>
          <a:ln/>
        </p:spPr>
        <p:txBody>
          <a:bodyPr wrap="none" lIns="0" tIns="0" rIns="0" bIns="0" rtlCol="0" anchor="t"/>
          <a:lstStyle/>
          <a:p>
            <a:pPr marL="0" indent="0" algn="ctr">
              <a:lnSpc>
                <a:spcPts val="2200"/>
              </a:lnSpc>
              <a:buNone/>
            </a:pPr>
            <a:r>
              <a:rPr lang="en-US" sz="2200" dirty="0">
                <a:solidFill>
                  <a:srgbClr val="746558"/>
                </a:solidFill>
                <a:latin typeface="Gelasio Semi Bold" pitchFamily="34" charset="0"/>
                <a:ea typeface="Gelasio Semi Bold" pitchFamily="34" charset="-122"/>
                <a:cs typeface="Gelasio Semi Bold" pitchFamily="34" charset="-120"/>
              </a:rPr>
              <a:t>2</a:t>
            </a:r>
            <a:endParaRPr lang="en-US" sz="2200" dirty="0"/>
          </a:p>
        </p:txBody>
      </p:sp>
      <p:sp>
        <p:nvSpPr>
          <p:cNvPr id="11" name="Text 8"/>
          <p:cNvSpPr/>
          <p:nvPr/>
        </p:nvSpPr>
        <p:spPr>
          <a:xfrm>
            <a:off x="4025384" y="4616460"/>
            <a:ext cx="2788920" cy="296823"/>
          </a:xfrm>
          <a:prstGeom prst="rect">
            <a:avLst/>
          </a:prstGeom>
          <a:noFill/>
          <a:ln/>
        </p:spPr>
        <p:txBody>
          <a:bodyPr wrap="none" lIns="0" tIns="0" rIns="0" bIns="0" rtlCol="0" anchor="t"/>
          <a:lstStyle/>
          <a:p>
            <a:pPr marL="0" indent="0">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Slight Elevation (26-50)</a:t>
            </a:r>
            <a:endParaRPr lang="en-US" sz="1850" dirty="0"/>
          </a:p>
        </p:txBody>
      </p:sp>
      <p:sp>
        <p:nvSpPr>
          <p:cNvPr id="12" name="Text 9"/>
          <p:cNvSpPr/>
          <p:nvPr/>
        </p:nvSpPr>
        <p:spPr>
          <a:xfrm>
            <a:off x="4025384" y="5027225"/>
            <a:ext cx="7196971" cy="303967"/>
          </a:xfrm>
          <a:prstGeom prst="rect">
            <a:avLst/>
          </a:prstGeom>
          <a:noFill/>
          <a:ln/>
        </p:spPr>
        <p:txBody>
          <a:bodyPr wrap="none" lIns="0" tIns="0" rIns="0" bIns="0" rtlCol="0" anchor="t"/>
          <a:lstStyle/>
          <a:p>
            <a:pPr marL="0" indent="0">
              <a:lnSpc>
                <a:spcPts val="2350"/>
              </a:lnSpc>
              <a:buNone/>
            </a:pPr>
            <a:r>
              <a:rPr lang="en-US" sz="1450" dirty="0">
                <a:solidFill>
                  <a:srgbClr val="746558"/>
                </a:solidFill>
                <a:latin typeface="Gelasio" pitchFamily="34" charset="0"/>
                <a:ea typeface="Gelasio" pitchFamily="34" charset="-122"/>
                <a:cs typeface="Gelasio" pitchFamily="34" charset="-120"/>
              </a:rPr>
              <a:t>Mild stress, manageable with relaxation techniques.</a:t>
            </a:r>
            <a:endParaRPr lang="en-US" sz="1450" dirty="0"/>
          </a:p>
        </p:txBody>
      </p:sp>
      <p:sp>
        <p:nvSpPr>
          <p:cNvPr id="13" name="Shape 10"/>
          <p:cNvSpPr/>
          <p:nvPr/>
        </p:nvSpPr>
        <p:spPr>
          <a:xfrm>
            <a:off x="3408045" y="5734814"/>
            <a:ext cx="427434" cy="427434"/>
          </a:xfrm>
          <a:prstGeom prst="roundRect">
            <a:avLst>
              <a:gd name="adj" fmla="val 6667"/>
            </a:avLst>
          </a:prstGeom>
          <a:solidFill>
            <a:srgbClr val="EEE8DD"/>
          </a:solidFill>
          <a:ln/>
        </p:spPr>
      </p:sp>
      <p:sp>
        <p:nvSpPr>
          <p:cNvPr id="14" name="Text 11"/>
          <p:cNvSpPr/>
          <p:nvPr/>
        </p:nvSpPr>
        <p:spPr>
          <a:xfrm>
            <a:off x="3535918" y="5806013"/>
            <a:ext cx="171688" cy="285036"/>
          </a:xfrm>
          <a:prstGeom prst="rect">
            <a:avLst/>
          </a:prstGeom>
          <a:noFill/>
          <a:ln/>
        </p:spPr>
        <p:txBody>
          <a:bodyPr wrap="none" lIns="0" tIns="0" rIns="0" bIns="0" rtlCol="0" anchor="t"/>
          <a:lstStyle/>
          <a:p>
            <a:pPr marL="0" indent="0" algn="ctr">
              <a:lnSpc>
                <a:spcPts val="2200"/>
              </a:lnSpc>
              <a:buNone/>
            </a:pPr>
            <a:r>
              <a:rPr lang="en-US" sz="2200" dirty="0">
                <a:solidFill>
                  <a:srgbClr val="746558"/>
                </a:solidFill>
                <a:latin typeface="Gelasio Semi Bold" pitchFamily="34" charset="0"/>
                <a:ea typeface="Gelasio Semi Bold" pitchFamily="34" charset="-122"/>
                <a:cs typeface="Gelasio Semi Bold" pitchFamily="34" charset="-120"/>
              </a:rPr>
              <a:t>3</a:t>
            </a:r>
            <a:endParaRPr lang="en-US" sz="2200" dirty="0"/>
          </a:p>
        </p:txBody>
      </p:sp>
      <p:sp>
        <p:nvSpPr>
          <p:cNvPr id="15" name="Text 12"/>
          <p:cNvSpPr/>
          <p:nvPr/>
        </p:nvSpPr>
        <p:spPr>
          <a:xfrm>
            <a:off x="4025384" y="5734814"/>
            <a:ext cx="2374702" cy="296823"/>
          </a:xfrm>
          <a:prstGeom prst="rect">
            <a:avLst/>
          </a:prstGeom>
          <a:noFill/>
          <a:ln/>
        </p:spPr>
        <p:txBody>
          <a:bodyPr wrap="none" lIns="0" tIns="0" rIns="0" bIns="0" rtlCol="0" anchor="t"/>
          <a:lstStyle/>
          <a:p>
            <a:pPr marL="0" indent="0">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Moderate (51-75)</a:t>
            </a:r>
            <a:endParaRPr lang="en-US" sz="1850" dirty="0"/>
          </a:p>
        </p:txBody>
      </p:sp>
      <p:sp>
        <p:nvSpPr>
          <p:cNvPr id="16" name="Text 13"/>
          <p:cNvSpPr/>
          <p:nvPr/>
        </p:nvSpPr>
        <p:spPr>
          <a:xfrm>
            <a:off x="4025384" y="6145579"/>
            <a:ext cx="7196971" cy="303967"/>
          </a:xfrm>
          <a:prstGeom prst="rect">
            <a:avLst/>
          </a:prstGeom>
          <a:noFill/>
          <a:ln/>
        </p:spPr>
        <p:txBody>
          <a:bodyPr wrap="none" lIns="0" tIns="0" rIns="0" bIns="0" rtlCol="0" anchor="t"/>
          <a:lstStyle/>
          <a:p>
            <a:pPr marL="0" indent="0">
              <a:lnSpc>
                <a:spcPts val="2350"/>
              </a:lnSpc>
              <a:buNone/>
            </a:pPr>
            <a:r>
              <a:rPr lang="en-US" sz="1450" dirty="0">
                <a:solidFill>
                  <a:srgbClr val="746558"/>
                </a:solidFill>
                <a:latin typeface="Gelasio" pitchFamily="34" charset="0"/>
                <a:ea typeface="Gelasio" pitchFamily="34" charset="-122"/>
                <a:cs typeface="Gelasio" pitchFamily="34" charset="-120"/>
              </a:rPr>
              <a:t>Increased stress, requiring intervention and stress management strategies.</a:t>
            </a:r>
            <a:endParaRPr lang="en-US" sz="1450" dirty="0"/>
          </a:p>
        </p:txBody>
      </p:sp>
      <p:sp>
        <p:nvSpPr>
          <p:cNvPr id="17" name="Shape 14"/>
          <p:cNvSpPr/>
          <p:nvPr/>
        </p:nvSpPr>
        <p:spPr>
          <a:xfrm>
            <a:off x="3408045" y="6853168"/>
            <a:ext cx="427434" cy="427434"/>
          </a:xfrm>
          <a:prstGeom prst="roundRect">
            <a:avLst>
              <a:gd name="adj" fmla="val 6667"/>
            </a:avLst>
          </a:prstGeom>
          <a:solidFill>
            <a:srgbClr val="EEE8DD"/>
          </a:solidFill>
          <a:ln/>
        </p:spPr>
      </p:sp>
      <p:sp>
        <p:nvSpPr>
          <p:cNvPr id="18" name="Text 15"/>
          <p:cNvSpPr/>
          <p:nvPr/>
        </p:nvSpPr>
        <p:spPr>
          <a:xfrm>
            <a:off x="3532942" y="6924367"/>
            <a:ext cx="177641" cy="285036"/>
          </a:xfrm>
          <a:prstGeom prst="rect">
            <a:avLst/>
          </a:prstGeom>
          <a:noFill/>
          <a:ln/>
        </p:spPr>
        <p:txBody>
          <a:bodyPr wrap="none" lIns="0" tIns="0" rIns="0" bIns="0" rtlCol="0" anchor="t"/>
          <a:lstStyle/>
          <a:p>
            <a:pPr marL="0" indent="0" algn="ctr">
              <a:lnSpc>
                <a:spcPts val="2200"/>
              </a:lnSpc>
              <a:buNone/>
            </a:pPr>
            <a:r>
              <a:rPr lang="en-US" sz="2200" dirty="0">
                <a:solidFill>
                  <a:srgbClr val="746558"/>
                </a:solidFill>
                <a:latin typeface="Gelasio Semi Bold" pitchFamily="34" charset="0"/>
                <a:ea typeface="Gelasio Semi Bold" pitchFamily="34" charset="-122"/>
                <a:cs typeface="Gelasio Semi Bold" pitchFamily="34" charset="-120"/>
              </a:rPr>
              <a:t>4</a:t>
            </a:r>
            <a:endParaRPr lang="en-US" sz="2200" dirty="0"/>
          </a:p>
        </p:txBody>
      </p:sp>
      <p:sp>
        <p:nvSpPr>
          <p:cNvPr id="19" name="Text 16"/>
          <p:cNvSpPr/>
          <p:nvPr/>
        </p:nvSpPr>
        <p:spPr>
          <a:xfrm>
            <a:off x="4025384" y="6853168"/>
            <a:ext cx="2374702" cy="296823"/>
          </a:xfrm>
          <a:prstGeom prst="rect">
            <a:avLst/>
          </a:prstGeom>
          <a:noFill/>
          <a:ln/>
        </p:spPr>
        <p:txBody>
          <a:bodyPr wrap="none" lIns="0" tIns="0" rIns="0" bIns="0" rtlCol="0" anchor="t"/>
          <a:lstStyle/>
          <a:p>
            <a:pPr marL="0" indent="0">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High (76-100)</a:t>
            </a:r>
            <a:endParaRPr lang="en-US" sz="1850" dirty="0"/>
          </a:p>
        </p:txBody>
      </p:sp>
      <p:sp>
        <p:nvSpPr>
          <p:cNvPr id="20" name="Text 17"/>
          <p:cNvSpPr/>
          <p:nvPr/>
        </p:nvSpPr>
        <p:spPr>
          <a:xfrm>
            <a:off x="4025384" y="7263934"/>
            <a:ext cx="7196971" cy="303967"/>
          </a:xfrm>
          <a:prstGeom prst="rect">
            <a:avLst/>
          </a:prstGeom>
          <a:noFill/>
          <a:ln/>
        </p:spPr>
        <p:txBody>
          <a:bodyPr wrap="none" lIns="0" tIns="0" rIns="0" bIns="0" rtlCol="0" anchor="t"/>
          <a:lstStyle/>
          <a:p>
            <a:pPr marL="0" indent="0">
              <a:lnSpc>
                <a:spcPts val="2350"/>
              </a:lnSpc>
              <a:buNone/>
            </a:pPr>
            <a:r>
              <a:rPr lang="en-US" sz="1450" dirty="0">
                <a:solidFill>
                  <a:srgbClr val="746558"/>
                </a:solidFill>
                <a:latin typeface="Gelasio" pitchFamily="34" charset="0"/>
                <a:ea typeface="Gelasio" pitchFamily="34" charset="-122"/>
                <a:cs typeface="Gelasio" pitchFamily="34" charset="-120"/>
              </a:rPr>
              <a:t>Significant stress, potentially impacting health. Professional help may be needed.</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35291" y="574119"/>
            <a:ext cx="7356872" cy="579358"/>
          </a:xfrm>
          <a:prstGeom prst="rect">
            <a:avLst/>
          </a:prstGeom>
          <a:noFill/>
          <a:ln/>
        </p:spPr>
        <p:txBody>
          <a:bodyPr wrap="none" lIns="0" tIns="0" rIns="0" bIns="0" rtlCol="0" anchor="t"/>
          <a:lstStyle/>
          <a:p>
            <a:pPr marL="0" indent="0">
              <a:lnSpc>
                <a:spcPts val="4550"/>
              </a:lnSpc>
              <a:buNone/>
            </a:pPr>
            <a:r>
              <a:rPr lang="en-US" sz="3600" dirty="0">
                <a:solidFill>
                  <a:srgbClr val="484237"/>
                </a:solidFill>
                <a:latin typeface="Gelasio Semi Bold" pitchFamily="34" charset="0"/>
                <a:ea typeface="Gelasio Semi Bold" pitchFamily="34" charset="-122"/>
                <a:cs typeface="Gelasio Semi Bold" pitchFamily="34" charset="-120"/>
              </a:rPr>
              <a:t>Personalized Recommendations</a:t>
            </a:r>
            <a:endParaRPr lang="en-US" sz="3600" dirty="0"/>
          </a:p>
        </p:txBody>
      </p:sp>
      <p:sp>
        <p:nvSpPr>
          <p:cNvPr id="4" name="Text 1"/>
          <p:cNvSpPr/>
          <p:nvPr/>
        </p:nvSpPr>
        <p:spPr>
          <a:xfrm>
            <a:off x="6135291" y="1431488"/>
            <a:ext cx="7846219" cy="1186339"/>
          </a:xfrm>
          <a:prstGeom prst="rect">
            <a:avLst/>
          </a:prstGeom>
          <a:noFill/>
          <a:ln/>
        </p:spPr>
        <p:txBody>
          <a:bodyPr wrap="square" lIns="0" tIns="0" rIns="0" bIns="0" rtlCol="0" anchor="t"/>
          <a:lstStyle/>
          <a:p>
            <a:pPr marL="0" indent="0">
              <a:lnSpc>
                <a:spcPts val="2300"/>
              </a:lnSpc>
              <a:buNone/>
            </a:pPr>
            <a:r>
              <a:rPr lang="en-US" sz="1450" dirty="0">
                <a:solidFill>
                  <a:srgbClr val="746558"/>
                </a:solidFill>
                <a:latin typeface="Gelasio" pitchFamily="34" charset="0"/>
                <a:ea typeface="Gelasio" pitchFamily="34" charset="-122"/>
                <a:cs typeface="Gelasio" pitchFamily="34" charset="-120"/>
              </a:rPr>
              <a:t>Based on real-time data analysis, the app offers personalized wellness recommendations. These may include breathing exercises, mindfulness practices, or suggestions for adjusting environmental factors. The recommendations are dynamically updated as the user's metrics and environment change.</a:t>
            </a:r>
            <a:endParaRPr lang="en-US" sz="1450" dirty="0"/>
          </a:p>
        </p:txBody>
      </p:sp>
      <p:sp>
        <p:nvSpPr>
          <p:cNvPr id="5" name="Shape 2"/>
          <p:cNvSpPr/>
          <p:nvPr/>
        </p:nvSpPr>
        <p:spPr>
          <a:xfrm>
            <a:off x="6135291" y="2826306"/>
            <a:ext cx="7846219" cy="1068229"/>
          </a:xfrm>
          <a:prstGeom prst="roundRect">
            <a:avLst>
              <a:gd name="adj" fmla="val 2603"/>
            </a:avLst>
          </a:prstGeom>
          <a:solidFill>
            <a:srgbClr val="EEE8DD"/>
          </a:solidFill>
          <a:ln/>
        </p:spPr>
      </p:sp>
      <p:sp>
        <p:nvSpPr>
          <p:cNvPr id="6" name="Text 3"/>
          <p:cNvSpPr/>
          <p:nvPr/>
        </p:nvSpPr>
        <p:spPr>
          <a:xfrm>
            <a:off x="6320671" y="3011686"/>
            <a:ext cx="2317552" cy="289679"/>
          </a:xfrm>
          <a:prstGeom prst="rect">
            <a:avLst/>
          </a:prstGeom>
          <a:noFill/>
          <a:ln/>
        </p:spPr>
        <p:txBody>
          <a:bodyPr wrap="none" lIns="0" tIns="0" rIns="0" bIns="0" rtlCol="0" anchor="t"/>
          <a:lstStyle/>
          <a:p>
            <a:pPr marL="0" indent="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Breathing Exercises</a:t>
            </a:r>
            <a:endParaRPr lang="en-US" sz="1800" dirty="0"/>
          </a:p>
        </p:txBody>
      </p:sp>
      <p:sp>
        <p:nvSpPr>
          <p:cNvPr id="7" name="Text 4"/>
          <p:cNvSpPr/>
          <p:nvPr/>
        </p:nvSpPr>
        <p:spPr>
          <a:xfrm>
            <a:off x="6320671" y="3412569"/>
            <a:ext cx="7475458" cy="296585"/>
          </a:xfrm>
          <a:prstGeom prst="rect">
            <a:avLst/>
          </a:prstGeom>
          <a:noFill/>
          <a:ln/>
        </p:spPr>
        <p:txBody>
          <a:bodyPr wrap="none" lIns="0" tIns="0" rIns="0" bIns="0" rtlCol="0" anchor="t"/>
          <a:lstStyle/>
          <a:p>
            <a:pPr marL="0" indent="0">
              <a:lnSpc>
                <a:spcPts val="2300"/>
              </a:lnSpc>
              <a:buNone/>
            </a:pPr>
            <a:r>
              <a:rPr lang="en-US" sz="1450" dirty="0">
                <a:solidFill>
                  <a:srgbClr val="746558"/>
                </a:solidFill>
                <a:latin typeface="Gelasio" pitchFamily="34" charset="0"/>
                <a:ea typeface="Gelasio" pitchFamily="34" charset="-122"/>
                <a:cs typeface="Gelasio" pitchFamily="34" charset="-120"/>
              </a:rPr>
              <a:t>Guided breathing exercises to reduce stress and promote relaxation.</a:t>
            </a:r>
            <a:endParaRPr lang="en-US" sz="1450" dirty="0"/>
          </a:p>
        </p:txBody>
      </p:sp>
      <p:sp>
        <p:nvSpPr>
          <p:cNvPr id="8" name="Shape 5"/>
          <p:cNvSpPr/>
          <p:nvPr/>
        </p:nvSpPr>
        <p:spPr>
          <a:xfrm>
            <a:off x="6135291" y="4079915"/>
            <a:ext cx="7846219" cy="1068229"/>
          </a:xfrm>
          <a:prstGeom prst="roundRect">
            <a:avLst>
              <a:gd name="adj" fmla="val 2603"/>
            </a:avLst>
          </a:prstGeom>
          <a:solidFill>
            <a:srgbClr val="EEE8DD"/>
          </a:solidFill>
          <a:ln/>
        </p:spPr>
      </p:sp>
      <p:sp>
        <p:nvSpPr>
          <p:cNvPr id="9" name="Text 6"/>
          <p:cNvSpPr/>
          <p:nvPr/>
        </p:nvSpPr>
        <p:spPr>
          <a:xfrm>
            <a:off x="6320671" y="4265295"/>
            <a:ext cx="2317552" cy="289679"/>
          </a:xfrm>
          <a:prstGeom prst="rect">
            <a:avLst/>
          </a:prstGeom>
          <a:noFill/>
          <a:ln/>
        </p:spPr>
        <p:txBody>
          <a:bodyPr wrap="none" lIns="0" tIns="0" rIns="0" bIns="0" rtlCol="0" anchor="t"/>
          <a:lstStyle/>
          <a:p>
            <a:pPr marL="0" indent="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Mindfulness</a:t>
            </a:r>
            <a:endParaRPr lang="en-US" sz="1800" dirty="0"/>
          </a:p>
        </p:txBody>
      </p:sp>
      <p:sp>
        <p:nvSpPr>
          <p:cNvPr id="10" name="Text 7"/>
          <p:cNvSpPr/>
          <p:nvPr/>
        </p:nvSpPr>
        <p:spPr>
          <a:xfrm>
            <a:off x="6320671" y="4666178"/>
            <a:ext cx="7475458" cy="296585"/>
          </a:xfrm>
          <a:prstGeom prst="rect">
            <a:avLst/>
          </a:prstGeom>
          <a:noFill/>
          <a:ln/>
        </p:spPr>
        <p:txBody>
          <a:bodyPr wrap="none" lIns="0" tIns="0" rIns="0" bIns="0" rtlCol="0" anchor="t"/>
          <a:lstStyle/>
          <a:p>
            <a:pPr marL="0" indent="0">
              <a:lnSpc>
                <a:spcPts val="2300"/>
              </a:lnSpc>
              <a:buNone/>
            </a:pPr>
            <a:r>
              <a:rPr lang="en-US" sz="1450" dirty="0">
                <a:solidFill>
                  <a:srgbClr val="746558"/>
                </a:solidFill>
                <a:latin typeface="Gelasio" pitchFamily="34" charset="0"/>
                <a:ea typeface="Gelasio" pitchFamily="34" charset="-122"/>
                <a:cs typeface="Gelasio" pitchFamily="34" charset="-120"/>
              </a:rPr>
              <a:t>Mindfulness techniques to increase awareness and manage stress.</a:t>
            </a:r>
            <a:endParaRPr lang="en-US" sz="1450" dirty="0"/>
          </a:p>
        </p:txBody>
      </p:sp>
      <p:sp>
        <p:nvSpPr>
          <p:cNvPr id="11" name="Shape 8"/>
          <p:cNvSpPr/>
          <p:nvPr/>
        </p:nvSpPr>
        <p:spPr>
          <a:xfrm>
            <a:off x="6135291" y="5333524"/>
            <a:ext cx="7846219" cy="1068229"/>
          </a:xfrm>
          <a:prstGeom prst="roundRect">
            <a:avLst>
              <a:gd name="adj" fmla="val 2603"/>
            </a:avLst>
          </a:prstGeom>
          <a:solidFill>
            <a:srgbClr val="EEE8DD"/>
          </a:solidFill>
          <a:ln/>
        </p:spPr>
      </p:sp>
      <p:sp>
        <p:nvSpPr>
          <p:cNvPr id="12" name="Text 9"/>
          <p:cNvSpPr/>
          <p:nvPr/>
        </p:nvSpPr>
        <p:spPr>
          <a:xfrm>
            <a:off x="6320671" y="5518904"/>
            <a:ext cx="3234571" cy="289679"/>
          </a:xfrm>
          <a:prstGeom prst="rect">
            <a:avLst/>
          </a:prstGeom>
          <a:noFill/>
          <a:ln/>
        </p:spPr>
        <p:txBody>
          <a:bodyPr wrap="none" lIns="0" tIns="0" rIns="0" bIns="0" rtlCol="0" anchor="t"/>
          <a:lstStyle/>
          <a:p>
            <a:pPr marL="0" indent="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Environmental Adjustments</a:t>
            </a:r>
            <a:endParaRPr lang="en-US" sz="1800" dirty="0"/>
          </a:p>
        </p:txBody>
      </p:sp>
      <p:sp>
        <p:nvSpPr>
          <p:cNvPr id="13" name="Text 10"/>
          <p:cNvSpPr/>
          <p:nvPr/>
        </p:nvSpPr>
        <p:spPr>
          <a:xfrm>
            <a:off x="6320671" y="5919788"/>
            <a:ext cx="7475458" cy="296585"/>
          </a:xfrm>
          <a:prstGeom prst="rect">
            <a:avLst/>
          </a:prstGeom>
          <a:noFill/>
          <a:ln/>
        </p:spPr>
        <p:txBody>
          <a:bodyPr wrap="none" lIns="0" tIns="0" rIns="0" bIns="0" rtlCol="0" anchor="t"/>
          <a:lstStyle/>
          <a:p>
            <a:pPr marL="0" indent="0">
              <a:lnSpc>
                <a:spcPts val="2300"/>
              </a:lnSpc>
              <a:buNone/>
            </a:pPr>
            <a:r>
              <a:rPr lang="en-US" sz="1450" dirty="0">
                <a:solidFill>
                  <a:srgbClr val="746558"/>
                </a:solidFill>
                <a:latin typeface="Gelasio" pitchFamily="34" charset="0"/>
                <a:ea typeface="Gelasio" pitchFamily="34" charset="-122"/>
                <a:cs typeface="Gelasio" pitchFamily="34" charset="-120"/>
              </a:rPr>
              <a:t>Recommendations for optimizing lighting and noise levels.</a:t>
            </a:r>
            <a:endParaRPr lang="en-US" sz="1450" dirty="0"/>
          </a:p>
        </p:txBody>
      </p:sp>
      <p:sp>
        <p:nvSpPr>
          <p:cNvPr id="14" name="Shape 11"/>
          <p:cNvSpPr/>
          <p:nvPr/>
        </p:nvSpPr>
        <p:spPr>
          <a:xfrm>
            <a:off x="6135291" y="6587133"/>
            <a:ext cx="7846219" cy="1068229"/>
          </a:xfrm>
          <a:prstGeom prst="roundRect">
            <a:avLst>
              <a:gd name="adj" fmla="val 2603"/>
            </a:avLst>
          </a:prstGeom>
          <a:solidFill>
            <a:srgbClr val="EEE8DD"/>
          </a:solidFill>
          <a:ln/>
        </p:spPr>
      </p:sp>
      <p:sp>
        <p:nvSpPr>
          <p:cNvPr id="15" name="Text 12"/>
          <p:cNvSpPr/>
          <p:nvPr/>
        </p:nvSpPr>
        <p:spPr>
          <a:xfrm>
            <a:off x="6320671" y="6772513"/>
            <a:ext cx="2317552" cy="289679"/>
          </a:xfrm>
          <a:prstGeom prst="rect">
            <a:avLst/>
          </a:prstGeom>
          <a:noFill/>
          <a:ln/>
        </p:spPr>
        <p:txBody>
          <a:bodyPr wrap="none" lIns="0" tIns="0" rIns="0" bIns="0" rtlCol="0" anchor="t"/>
          <a:lstStyle/>
          <a:p>
            <a:pPr marL="0" indent="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Breaks</a:t>
            </a:r>
            <a:endParaRPr lang="en-US" sz="1800" dirty="0"/>
          </a:p>
        </p:txBody>
      </p:sp>
      <p:sp>
        <p:nvSpPr>
          <p:cNvPr id="16" name="Text 13"/>
          <p:cNvSpPr/>
          <p:nvPr/>
        </p:nvSpPr>
        <p:spPr>
          <a:xfrm>
            <a:off x="6320671" y="7173397"/>
            <a:ext cx="7475458" cy="296585"/>
          </a:xfrm>
          <a:prstGeom prst="rect">
            <a:avLst/>
          </a:prstGeom>
          <a:noFill/>
          <a:ln/>
        </p:spPr>
        <p:txBody>
          <a:bodyPr wrap="none" lIns="0" tIns="0" rIns="0" bIns="0" rtlCol="0" anchor="t"/>
          <a:lstStyle/>
          <a:p>
            <a:pPr marL="0" indent="0">
              <a:lnSpc>
                <a:spcPts val="2300"/>
              </a:lnSpc>
              <a:buNone/>
            </a:pPr>
            <a:r>
              <a:rPr lang="en-US" sz="1450" dirty="0">
                <a:solidFill>
                  <a:srgbClr val="746558"/>
                </a:solidFill>
                <a:latin typeface="Gelasio" pitchFamily="34" charset="0"/>
                <a:ea typeface="Gelasio" pitchFamily="34" charset="-122"/>
                <a:cs typeface="Gelasio" pitchFamily="34" charset="-120"/>
              </a:rPr>
              <a:t>Reminders to take breaks throughout the day to prevent burnout.</a:t>
            </a:r>
            <a:endParaRPr lang="en-US" sz="1450" dirty="0"/>
          </a:p>
        </p:txBody>
      </p:sp>
      <p:pic>
        <p:nvPicPr>
          <p:cNvPr id="18" name="Picture 17">
            <a:extLst>
              <a:ext uri="{FF2B5EF4-FFF2-40B4-BE49-F238E27FC236}">
                <a16:creationId xmlns:a16="http://schemas.microsoft.com/office/drawing/2014/main" id="{A2E74315-48D0-B518-8EA6-39B0E48F5D91}"/>
              </a:ext>
            </a:extLst>
          </p:cNvPr>
          <p:cNvPicPr>
            <a:picLocks noChangeAspect="1"/>
          </p:cNvPicPr>
          <p:nvPr/>
        </p:nvPicPr>
        <p:blipFill>
          <a:blip r:embed="rId3"/>
          <a:srcRect l="34143" t="5147" r="32252"/>
          <a:stretch/>
        </p:blipFill>
        <p:spPr>
          <a:xfrm>
            <a:off x="-20101" y="-8454"/>
            <a:ext cx="4904073" cy="82156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3" name="Text 0"/>
          <p:cNvSpPr/>
          <p:nvPr/>
        </p:nvSpPr>
        <p:spPr>
          <a:xfrm>
            <a:off x="6143506" y="1363189"/>
            <a:ext cx="6399014" cy="586740"/>
          </a:xfrm>
          <a:prstGeom prst="rect">
            <a:avLst/>
          </a:prstGeom>
          <a:noFill/>
          <a:ln/>
        </p:spPr>
        <p:txBody>
          <a:bodyPr wrap="none" lIns="0" tIns="0" rIns="0" bIns="0" rtlCol="0" anchor="t"/>
          <a:lstStyle/>
          <a:p>
            <a:pPr marL="0" indent="0">
              <a:lnSpc>
                <a:spcPts val="4600"/>
              </a:lnSpc>
              <a:buNone/>
            </a:pPr>
            <a:r>
              <a:rPr lang="en-US" sz="3650" dirty="0">
                <a:solidFill>
                  <a:srgbClr val="484237"/>
                </a:solidFill>
                <a:latin typeface="Gelasio Semi Bold" pitchFamily="34" charset="0"/>
                <a:ea typeface="Gelasio Semi Bold" pitchFamily="34" charset="-122"/>
                <a:cs typeface="Gelasio Semi Bold" pitchFamily="34" charset="-120"/>
              </a:rPr>
              <a:t>Emergency Contact Feature</a:t>
            </a:r>
            <a:endParaRPr lang="en-US" sz="3650" dirty="0"/>
          </a:p>
        </p:txBody>
      </p:sp>
      <p:sp>
        <p:nvSpPr>
          <p:cNvPr id="4" name="Text 1"/>
          <p:cNvSpPr/>
          <p:nvPr/>
        </p:nvSpPr>
        <p:spPr>
          <a:xfrm>
            <a:off x="6143506" y="2231512"/>
            <a:ext cx="7829788" cy="901184"/>
          </a:xfrm>
          <a:prstGeom prst="rect">
            <a:avLst/>
          </a:prstGeom>
          <a:noFill/>
          <a:ln/>
        </p:spPr>
        <p:txBody>
          <a:bodyPr wrap="square" lIns="0" tIns="0" rIns="0" bIns="0" rtlCol="0" anchor="t"/>
          <a:lstStyle/>
          <a:p>
            <a:pPr marL="0" indent="0">
              <a:lnSpc>
                <a:spcPts val="2350"/>
              </a:lnSpc>
              <a:buNone/>
            </a:pPr>
            <a:r>
              <a:rPr lang="en-US" sz="1450" dirty="0">
                <a:solidFill>
                  <a:srgbClr val="746558"/>
                </a:solidFill>
                <a:latin typeface="Gelasio" pitchFamily="34" charset="0"/>
                <a:ea typeface="Gelasio" pitchFamily="34" charset="-122"/>
                <a:cs typeface="Gelasio" pitchFamily="34" charset="-120"/>
              </a:rPr>
              <a:t>The application includes an "Emergency Contact" button. When pressed, a popup window displays contact information for mental health support services, providing immediate access to assistance in critical situations.</a:t>
            </a:r>
            <a:endParaRPr lang="en-US" sz="1450" dirty="0"/>
          </a:p>
        </p:txBody>
      </p:sp>
      <p:pic>
        <p:nvPicPr>
          <p:cNvPr id="5" name="Image 1" descr="preencoded.png"/>
          <p:cNvPicPr>
            <a:picLocks noChangeAspect="1"/>
          </p:cNvPicPr>
          <p:nvPr/>
        </p:nvPicPr>
        <p:blipFill>
          <a:blip r:embed="rId4"/>
          <a:stretch>
            <a:fillRect/>
          </a:stretch>
        </p:blipFill>
        <p:spPr>
          <a:xfrm>
            <a:off x="6143506" y="3343913"/>
            <a:ext cx="469344" cy="469344"/>
          </a:xfrm>
          <a:prstGeom prst="rect">
            <a:avLst/>
          </a:prstGeom>
        </p:spPr>
      </p:pic>
      <p:sp>
        <p:nvSpPr>
          <p:cNvPr id="6" name="Text 2"/>
          <p:cNvSpPr/>
          <p:nvPr/>
        </p:nvSpPr>
        <p:spPr>
          <a:xfrm>
            <a:off x="6143506" y="4001019"/>
            <a:ext cx="2347079" cy="293251"/>
          </a:xfrm>
          <a:prstGeom prst="rect">
            <a:avLst/>
          </a:prstGeom>
          <a:noFill/>
          <a:ln/>
        </p:spPr>
        <p:txBody>
          <a:bodyPr wrap="none" lIns="0" tIns="0" rIns="0" bIns="0" rtlCol="0" anchor="t"/>
          <a:lstStyle/>
          <a:p>
            <a:pPr marL="0" indent="0" algn="l">
              <a:lnSpc>
                <a:spcPts val="2300"/>
              </a:lnSpc>
              <a:buNone/>
            </a:pPr>
            <a:r>
              <a:rPr lang="en-US" sz="1800" dirty="0">
                <a:solidFill>
                  <a:srgbClr val="746558"/>
                </a:solidFill>
                <a:latin typeface="Gelasio Semi Bold" pitchFamily="34" charset="0"/>
                <a:ea typeface="Gelasio Semi Bold" pitchFamily="34" charset="-122"/>
                <a:cs typeface="Gelasio Semi Bold" pitchFamily="34" charset="-120"/>
              </a:rPr>
              <a:t>Emergency Contact</a:t>
            </a:r>
            <a:endParaRPr lang="en-US" sz="1800" dirty="0"/>
          </a:p>
        </p:txBody>
      </p:sp>
      <p:sp>
        <p:nvSpPr>
          <p:cNvPr id="7" name="Text 3"/>
          <p:cNvSpPr/>
          <p:nvPr/>
        </p:nvSpPr>
        <p:spPr>
          <a:xfrm>
            <a:off x="6143506" y="4406903"/>
            <a:ext cx="7829788" cy="300395"/>
          </a:xfrm>
          <a:prstGeom prst="rect">
            <a:avLst/>
          </a:prstGeom>
          <a:noFill/>
          <a:ln/>
        </p:spPr>
        <p:txBody>
          <a:bodyPr wrap="non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Displays the contact number for a mental health professional or hotline.</a:t>
            </a:r>
            <a:endParaRPr lang="en-US" sz="1450" dirty="0"/>
          </a:p>
        </p:txBody>
      </p:sp>
      <p:sp>
        <p:nvSpPr>
          <p:cNvPr id="9" name="Text 4"/>
          <p:cNvSpPr/>
          <p:nvPr/>
        </p:nvSpPr>
        <p:spPr>
          <a:xfrm>
            <a:off x="6143506" y="5927688"/>
            <a:ext cx="2347079" cy="293251"/>
          </a:xfrm>
          <a:prstGeom prst="rect">
            <a:avLst/>
          </a:prstGeom>
          <a:noFill/>
          <a:ln/>
        </p:spPr>
        <p:txBody>
          <a:bodyPr wrap="none" lIns="0" tIns="0" rIns="0" bIns="0" rtlCol="0" anchor="t"/>
          <a:lstStyle/>
          <a:p>
            <a:pPr marL="0" indent="0" algn="l">
              <a:lnSpc>
                <a:spcPts val="2300"/>
              </a:lnSpc>
              <a:buNone/>
            </a:pPr>
            <a:r>
              <a:rPr lang="en-US" sz="1800" dirty="0">
                <a:solidFill>
                  <a:srgbClr val="746558"/>
                </a:solidFill>
                <a:latin typeface="Gelasio Semi Bold" pitchFamily="34" charset="0"/>
                <a:ea typeface="Gelasio Semi Bold" pitchFamily="34" charset="-122"/>
                <a:cs typeface="Gelasio Semi Bold" pitchFamily="34" charset="-120"/>
              </a:rPr>
              <a:t>Contact Number</a:t>
            </a:r>
            <a:endParaRPr lang="en-US" sz="1800" dirty="0"/>
          </a:p>
        </p:txBody>
      </p:sp>
      <p:sp>
        <p:nvSpPr>
          <p:cNvPr id="10" name="Text 5"/>
          <p:cNvSpPr/>
          <p:nvPr/>
        </p:nvSpPr>
        <p:spPr>
          <a:xfrm>
            <a:off x="6143506" y="6333572"/>
            <a:ext cx="7829788" cy="300395"/>
          </a:xfrm>
          <a:prstGeom prst="rect">
            <a:avLst/>
          </a:prstGeom>
          <a:noFill/>
          <a:ln/>
        </p:spPr>
        <p:txBody>
          <a:bodyPr wrap="non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Option to send a missed call to selected contacts.</a:t>
            </a:r>
            <a:endParaRPr lang="en-US" sz="1450" dirty="0"/>
          </a:p>
        </p:txBody>
      </p:sp>
      <p:pic>
        <p:nvPicPr>
          <p:cNvPr id="14" name="Image 1" descr="preencoded.png">
            <a:extLst>
              <a:ext uri="{FF2B5EF4-FFF2-40B4-BE49-F238E27FC236}">
                <a16:creationId xmlns:a16="http://schemas.microsoft.com/office/drawing/2014/main" id="{BA7612E5-9973-715C-82A6-B72E91FBC844}"/>
              </a:ext>
            </a:extLst>
          </p:cNvPr>
          <p:cNvPicPr>
            <a:picLocks noChangeAspect="1"/>
          </p:cNvPicPr>
          <p:nvPr/>
        </p:nvPicPr>
        <p:blipFill>
          <a:blip r:embed="rId4"/>
          <a:stretch>
            <a:fillRect/>
          </a:stretch>
        </p:blipFill>
        <p:spPr>
          <a:xfrm>
            <a:off x="6143506" y="5364463"/>
            <a:ext cx="469344" cy="4693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8673" y="821055"/>
            <a:ext cx="7526655" cy="2988945"/>
          </a:xfrm>
          <a:prstGeom prst="rect">
            <a:avLst/>
          </a:prstGeom>
          <a:noFill/>
          <a:ln/>
        </p:spPr>
        <p:txBody>
          <a:bodyPr wrap="square" lIns="0" tIns="0" rIns="0" bIns="0" rtlCol="0" anchor="t"/>
          <a:lstStyle/>
          <a:p>
            <a:pPr marL="0" indent="0">
              <a:lnSpc>
                <a:spcPts val="7800"/>
              </a:lnSpc>
              <a:buNone/>
            </a:pPr>
            <a:r>
              <a:rPr lang="en-US" sz="6250" dirty="0">
                <a:solidFill>
                  <a:srgbClr val="484237"/>
                </a:solidFill>
                <a:latin typeface="Gelasio Semi Bold" pitchFamily="34" charset="0"/>
                <a:ea typeface="Gelasio Semi Bold" pitchFamily="34" charset="-122"/>
                <a:cs typeface="Gelasio Semi Bold" pitchFamily="34" charset="-120"/>
              </a:rPr>
              <a:t>Mental Wellness Monitoring Application</a:t>
            </a:r>
            <a:endParaRPr lang="en-US" sz="6250" dirty="0"/>
          </a:p>
        </p:txBody>
      </p:sp>
      <p:sp>
        <p:nvSpPr>
          <p:cNvPr id="4" name="Text 1"/>
          <p:cNvSpPr/>
          <p:nvPr/>
        </p:nvSpPr>
        <p:spPr>
          <a:xfrm>
            <a:off x="808673" y="4156472"/>
            <a:ext cx="7526655" cy="2587823"/>
          </a:xfrm>
          <a:prstGeom prst="rect">
            <a:avLst/>
          </a:prstGeom>
          <a:noFill/>
          <a:ln/>
        </p:spPr>
        <p:txBody>
          <a:bodyPr wrap="square" lIns="0" tIns="0" rIns="0" bIns="0" rtlCol="0" anchor="t"/>
          <a:lstStyle/>
          <a:p>
            <a:pPr marL="0" indent="0">
              <a:lnSpc>
                <a:spcPts val="2900"/>
              </a:lnSpc>
              <a:buNone/>
            </a:pPr>
            <a:r>
              <a:rPr lang="en-US" sz="1800" dirty="0">
                <a:solidFill>
                  <a:srgbClr val="746558"/>
                </a:solidFill>
                <a:latin typeface="Gelasio" pitchFamily="34" charset="0"/>
                <a:ea typeface="Gelasio" pitchFamily="34" charset="-122"/>
                <a:cs typeface="Gelasio" pitchFamily="34" charset="-120"/>
              </a:rPr>
              <a:t>This document details the design and implementation of an Arduino programming implemented Kivy-based application for monitoring and visualizing mental wellness metrics. The application leverages real-time data acquisition, sophisticated data visualization techniques, and personalized wellness recommendations to provide users with a comprehensive mental health monitoring tool. It integrates with external APIs for data retrieval and incorporates emergency contact features for enhanced user safety.</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1CE0AD7-9AC6-7F2F-1766-53E379EF61E2}"/>
              </a:ext>
            </a:extLst>
          </p:cNvPr>
          <p:cNvPicPr>
            <a:picLocks noChangeAspect="1"/>
          </p:cNvPicPr>
          <p:nvPr/>
        </p:nvPicPr>
        <p:blipFill>
          <a:blip r:embed="rId3"/>
          <a:srcRect t="11242"/>
          <a:stretch/>
        </p:blipFill>
        <p:spPr>
          <a:xfrm>
            <a:off x="1291706" y="1448"/>
            <a:ext cx="12046988" cy="8228152"/>
          </a:xfrm>
          <a:prstGeom prst="rect">
            <a:avLst/>
          </a:prstGeom>
        </p:spPr>
      </p:pic>
      <p:sp>
        <p:nvSpPr>
          <p:cNvPr id="18" name="Rectangle 17">
            <a:extLst>
              <a:ext uri="{FF2B5EF4-FFF2-40B4-BE49-F238E27FC236}">
                <a16:creationId xmlns:a16="http://schemas.microsoft.com/office/drawing/2014/main" id="{487245D2-D0A9-347A-F824-DAACAF4BCDE0}"/>
              </a:ext>
            </a:extLst>
          </p:cNvPr>
          <p:cNvSpPr/>
          <p:nvPr/>
        </p:nvSpPr>
        <p:spPr>
          <a:xfrm>
            <a:off x="2922046" y="288015"/>
            <a:ext cx="7433534" cy="76535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Text 0"/>
          <p:cNvSpPr/>
          <p:nvPr/>
        </p:nvSpPr>
        <p:spPr>
          <a:xfrm>
            <a:off x="4503189" y="486339"/>
            <a:ext cx="4908471" cy="533995"/>
          </a:xfrm>
          <a:prstGeom prst="rect">
            <a:avLst/>
          </a:prstGeom>
          <a:noFill/>
          <a:ln/>
        </p:spPr>
        <p:txBody>
          <a:bodyPr wrap="none" lIns="0" tIns="0" rIns="0" bIns="0" rtlCol="0" anchor="t"/>
          <a:lstStyle/>
          <a:p>
            <a:pPr marL="0" indent="0">
              <a:lnSpc>
                <a:spcPts val="4200"/>
              </a:lnSpc>
              <a:buNone/>
            </a:pPr>
            <a:r>
              <a:rPr lang="en-US" sz="3350" dirty="0">
                <a:solidFill>
                  <a:schemeClr val="accent4">
                    <a:lumMod val="40000"/>
                    <a:lumOff val="60000"/>
                  </a:schemeClr>
                </a:solidFill>
                <a:latin typeface="Gelasio Semi Bold" pitchFamily="34" charset="0"/>
                <a:ea typeface="Gelasio Semi Bold" pitchFamily="34" charset="-122"/>
                <a:cs typeface="Gelasio Semi Bold" pitchFamily="34" charset="-120"/>
              </a:rPr>
              <a:t>Hardware Components</a:t>
            </a:r>
            <a:endParaRPr lang="en-US" sz="3350" dirty="0">
              <a:solidFill>
                <a:schemeClr val="accent4">
                  <a:lumMod val="40000"/>
                  <a:lumOff val="60000"/>
                </a:schemeClr>
              </a:solidFill>
            </a:endParaRPr>
          </a:p>
        </p:txBody>
      </p:sp>
      <p:pic>
        <p:nvPicPr>
          <p:cNvPr id="4" name="Image 1" descr="preencoded.png"/>
          <p:cNvPicPr>
            <a:picLocks noChangeAspect="1"/>
          </p:cNvPicPr>
          <p:nvPr/>
        </p:nvPicPr>
        <p:blipFill>
          <a:blip r:embed="rId4"/>
          <a:stretch>
            <a:fillRect/>
          </a:stretch>
        </p:blipFill>
        <p:spPr>
          <a:xfrm>
            <a:off x="4503189" y="1276556"/>
            <a:ext cx="427077" cy="427077"/>
          </a:xfrm>
          <a:prstGeom prst="rect">
            <a:avLst/>
          </a:prstGeom>
        </p:spPr>
      </p:pic>
      <p:sp>
        <p:nvSpPr>
          <p:cNvPr id="5" name="Text 1"/>
          <p:cNvSpPr/>
          <p:nvPr/>
        </p:nvSpPr>
        <p:spPr>
          <a:xfrm>
            <a:off x="4503189" y="1874488"/>
            <a:ext cx="2135624" cy="266938"/>
          </a:xfrm>
          <a:prstGeom prst="rect">
            <a:avLst/>
          </a:prstGeom>
          <a:noFill/>
          <a:ln/>
        </p:spPr>
        <p:txBody>
          <a:bodyPr wrap="none" lIns="0" tIns="0" rIns="0" bIns="0" rtlCol="0" anchor="t"/>
          <a:lstStyle/>
          <a:p>
            <a:pPr marL="0" indent="0" algn="l">
              <a:lnSpc>
                <a:spcPts val="2100"/>
              </a:lnSpc>
              <a:buNone/>
            </a:pPr>
            <a:r>
              <a:rPr lang="en-US" dirty="0">
                <a:solidFill>
                  <a:schemeClr val="accent4">
                    <a:lumMod val="40000"/>
                    <a:lumOff val="60000"/>
                  </a:schemeClr>
                </a:solidFill>
                <a:latin typeface="Gelasio Semi Bold" pitchFamily="34" charset="0"/>
                <a:ea typeface="Gelasio Semi Bold" pitchFamily="34" charset="-122"/>
                <a:cs typeface="Gelasio Semi Bold" pitchFamily="34" charset="-120"/>
              </a:rPr>
              <a:t>ESP32</a:t>
            </a:r>
            <a:endParaRPr lang="en-US" dirty="0">
              <a:solidFill>
                <a:schemeClr val="accent4">
                  <a:lumMod val="40000"/>
                  <a:lumOff val="60000"/>
                </a:schemeClr>
              </a:solidFill>
            </a:endParaRPr>
          </a:p>
        </p:txBody>
      </p:sp>
      <p:sp>
        <p:nvSpPr>
          <p:cNvPr id="6" name="Text 2"/>
          <p:cNvSpPr/>
          <p:nvPr/>
        </p:nvSpPr>
        <p:spPr>
          <a:xfrm>
            <a:off x="4503189" y="2243939"/>
            <a:ext cx="7948136" cy="273368"/>
          </a:xfrm>
          <a:prstGeom prst="rect">
            <a:avLst/>
          </a:prstGeom>
          <a:noFill/>
          <a:ln/>
        </p:spPr>
        <p:txBody>
          <a:bodyPr wrap="none" lIns="0" tIns="0" rIns="0" bIns="0" rtlCol="0" anchor="t"/>
          <a:lstStyle/>
          <a:p>
            <a:pPr marL="0" indent="0" algn="l">
              <a:lnSpc>
                <a:spcPts val="2150"/>
              </a:lnSpc>
              <a:buNone/>
            </a:pPr>
            <a:r>
              <a:rPr lang="en-US" sz="1300" dirty="0">
                <a:solidFill>
                  <a:schemeClr val="accent4">
                    <a:lumMod val="40000"/>
                    <a:lumOff val="60000"/>
                  </a:schemeClr>
                </a:solidFill>
                <a:latin typeface="Gelasio" pitchFamily="34" charset="0"/>
                <a:ea typeface="Gelasio" pitchFamily="34" charset="-122"/>
                <a:cs typeface="Gelasio" pitchFamily="34" charset="-120"/>
              </a:rPr>
              <a:t>Acts as the central processing unit.</a:t>
            </a:r>
            <a:endParaRPr lang="en-US" sz="1300" dirty="0">
              <a:solidFill>
                <a:schemeClr val="accent4">
                  <a:lumMod val="40000"/>
                  <a:lumOff val="60000"/>
                </a:schemeClr>
              </a:solidFill>
            </a:endParaRPr>
          </a:p>
        </p:txBody>
      </p:sp>
      <p:pic>
        <p:nvPicPr>
          <p:cNvPr id="7" name="Image 2" descr="preencoded.png"/>
          <p:cNvPicPr>
            <a:picLocks noChangeAspect="1"/>
          </p:cNvPicPr>
          <p:nvPr/>
        </p:nvPicPr>
        <p:blipFill>
          <a:blip r:embed="rId5"/>
          <a:stretch>
            <a:fillRect/>
          </a:stretch>
        </p:blipFill>
        <p:spPr>
          <a:xfrm>
            <a:off x="4503189" y="3029871"/>
            <a:ext cx="427077" cy="427077"/>
          </a:xfrm>
          <a:prstGeom prst="rect">
            <a:avLst/>
          </a:prstGeom>
        </p:spPr>
      </p:pic>
      <p:sp>
        <p:nvSpPr>
          <p:cNvPr id="8" name="Text 3"/>
          <p:cNvSpPr/>
          <p:nvPr/>
        </p:nvSpPr>
        <p:spPr>
          <a:xfrm>
            <a:off x="4503189" y="3627803"/>
            <a:ext cx="2135624" cy="266938"/>
          </a:xfrm>
          <a:prstGeom prst="rect">
            <a:avLst/>
          </a:prstGeom>
          <a:noFill/>
          <a:ln/>
        </p:spPr>
        <p:txBody>
          <a:bodyPr wrap="none" lIns="0" tIns="0" rIns="0" bIns="0" rtlCol="0" anchor="t"/>
          <a:lstStyle/>
          <a:p>
            <a:pPr marL="0" indent="0" algn="l">
              <a:lnSpc>
                <a:spcPts val="2100"/>
              </a:lnSpc>
              <a:buNone/>
            </a:pPr>
            <a:r>
              <a:rPr lang="en-US" dirty="0">
                <a:solidFill>
                  <a:schemeClr val="accent4">
                    <a:lumMod val="40000"/>
                    <a:lumOff val="60000"/>
                  </a:schemeClr>
                </a:solidFill>
                <a:latin typeface="Gelasio Semi Bold" pitchFamily="34" charset="0"/>
                <a:ea typeface="Gelasio Semi Bold" pitchFamily="34" charset="-122"/>
                <a:cs typeface="Gelasio Semi Bold" pitchFamily="34" charset="-120"/>
              </a:rPr>
              <a:t>MAX30102</a:t>
            </a:r>
            <a:endParaRPr lang="en-US" dirty="0">
              <a:solidFill>
                <a:schemeClr val="accent4">
                  <a:lumMod val="40000"/>
                  <a:lumOff val="60000"/>
                </a:schemeClr>
              </a:solidFill>
            </a:endParaRPr>
          </a:p>
        </p:txBody>
      </p:sp>
      <p:sp>
        <p:nvSpPr>
          <p:cNvPr id="9" name="Text 4"/>
          <p:cNvSpPr/>
          <p:nvPr/>
        </p:nvSpPr>
        <p:spPr>
          <a:xfrm>
            <a:off x="4503189" y="3997254"/>
            <a:ext cx="7948136" cy="273368"/>
          </a:xfrm>
          <a:prstGeom prst="rect">
            <a:avLst/>
          </a:prstGeom>
          <a:noFill/>
          <a:ln/>
        </p:spPr>
        <p:txBody>
          <a:bodyPr wrap="none" lIns="0" tIns="0" rIns="0" bIns="0" rtlCol="0" anchor="t"/>
          <a:lstStyle/>
          <a:p>
            <a:pPr marL="0" indent="0" algn="l">
              <a:lnSpc>
                <a:spcPts val="2150"/>
              </a:lnSpc>
              <a:buNone/>
            </a:pPr>
            <a:r>
              <a:rPr lang="en-US" sz="1300" dirty="0">
                <a:solidFill>
                  <a:schemeClr val="accent4">
                    <a:lumMod val="40000"/>
                    <a:lumOff val="60000"/>
                  </a:schemeClr>
                </a:solidFill>
                <a:latin typeface="Gelasio" pitchFamily="34" charset="0"/>
                <a:ea typeface="Gelasio" pitchFamily="34" charset="-122"/>
                <a:cs typeface="Gelasio" pitchFamily="34" charset="-120"/>
              </a:rPr>
              <a:t>Monitors heart rate and SpO2.</a:t>
            </a:r>
            <a:endParaRPr lang="en-US" sz="1300" dirty="0">
              <a:solidFill>
                <a:schemeClr val="accent4">
                  <a:lumMod val="40000"/>
                  <a:lumOff val="60000"/>
                </a:schemeClr>
              </a:solidFill>
            </a:endParaRPr>
          </a:p>
        </p:txBody>
      </p:sp>
      <p:pic>
        <p:nvPicPr>
          <p:cNvPr id="10" name="Image 3" descr="preencoded.png"/>
          <p:cNvPicPr>
            <a:picLocks noChangeAspect="1"/>
          </p:cNvPicPr>
          <p:nvPr/>
        </p:nvPicPr>
        <p:blipFill>
          <a:blip r:embed="rId6"/>
          <a:stretch>
            <a:fillRect/>
          </a:stretch>
        </p:blipFill>
        <p:spPr>
          <a:xfrm>
            <a:off x="4503189" y="4783185"/>
            <a:ext cx="427077" cy="427077"/>
          </a:xfrm>
          <a:prstGeom prst="rect">
            <a:avLst/>
          </a:prstGeom>
        </p:spPr>
      </p:pic>
      <p:sp>
        <p:nvSpPr>
          <p:cNvPr id="11" name="Text 5"/>
          <p:cNvSpPr/>
          <p:nvPr/>
        </p:nvSpPr>
        <p:spPr>
          <a:xfrm>
            <a:off x="4503189" y="5381117"/>
            <a:ext cx="2135624" cy="266938"/>
          </a:xfrm>
          <a:prstGeom prst="rect">
            <a:avLst/>
          </a:prstGeom>
          <a:noFill/>
          <a:ln/>
        </p:spPr>
        <p:txBody>
          <a:bodyPr wrap="none" lIns="0" tIns="0" rIns="0" bIns="0" rtlCol="0" anchor="t"/>
          <a:lstStyle/>
          <a:p>
            <a:pPr marL="0" indent="0" algn="l">
              <a:lnSpc>
                <a:spcPts val="2100"/>
              </a:lnSpc>
              <a:buNone/>
            </a:pPr>
            <a:r>
              <a:rPr lang="en-US" dirty="0">
                <a:solidFill>
                  <a:schemeClr val="accent4">
                    <a:lumMod val="40000"/>
                    <a:lumOff val="60000"/>
                  </a:schemeClr>
                </a:solidFill>
                <a:latin typeface="Gelasio Semi Bold" pitchFamily="34" charset="0"/>
                <a:ea typeface="Gelasio Semi Bold" pitchFamily="34" charset="-122"/>
                <a:cs typeface="Gelasio Semi Bold" pitchFamily="34" charset="-120"/>
              </a:rPr>
              <a:t>GSR Sensor</a:t>
            </a:r>
            <a:endParaRPr lang="en-US" dirty="0">
              <a:solidFill>
                <a:schemeClr val="accent4">
                  <a:lumMod val="40000"/>
                  <a:lumOff val="60000"/>
                </a:schemeClr>
              </a:solidFill>
            </a:endParaRPr>
          </a:p>
        </p:txBody>
      </p:sp>
      <p:sp>
        <p:nvSpPr>
          <p:cNvPr id="12" name="Text 6"/>
          <p:cNvSpPr/>
          <p:nvPr/>
        </p:nvSpPr>
        <p:spPr>
          <a:xfrm>
            <a:off x="4503189" y="5750568"/>
            <a:ext cx="7948136" cy="273368"/>
          </a:xfrm>
          <a:prstGeom prst="rect">
            <a:avLst/>
          </a:prstGeom>
          <a:noFill/>
          <a:ln/>
        </p:spPr>
        <p:txBody>
          <a:bodyPr wrap="none" lIns="0" tIns="0" rIns="0" bIns="0" rtlCol="0" anchor="t"/>
          <a:lstStyle/>
          <a:p>
            <a:pPr marL="0" indent="0" algn="l">
              <a:lnSpc>
                <a:spcPts val="2150"/>
              </a:lnSpc>
              <a:buNone/>
            </a:pPr>
            <a:r>
              <a:rPr lang="en-US" sz="1300" dirty="0">
                <a:solidFill>
                  <a:schemeClr val="accent4">
                    <a:lumMod val="40000"/>
                    <a:lumOff val="60000"/>
                  </a:schemeClr>
                </a:solidFill>
                <a:latin typeface="Gelasio" pitchFamily="34" charset="0"/>
                <a:ea typeface="Gelasio" pitchFamily="34" charset="-122"/>
                <a:cs typeface="Gelasio" pitchFamily="34" charset="-120"/>
              </a:rPr>
              <a:t>Measures skin conductivity for stress.</a:t>
            </a:r>
            <a:endParaRPr lang="en-US" sz="1300" dirty="0">
              <a:solidFill>
                <a:schemeClr val="accent4">
                  <a:lumMod val="40000"/>
                  <a:lumOff val="60000"/>
                </a:schemeClr>
              </a:solidFill>
            </a:endParaRPr>
          </a:p>
        </p:txBody>
      </p:sp>
      <p:pic>
        <p:nvPicPr>
          <p:cNvPr id="13" name="Image 4" descr="preencoded.png"/>
          <p:cNvPicPr>
            <a:picLocks noChangeAspect="1"/>
          </p:cNvPicPr>
          <p:nvPr/>
        </p:nvPicPr>
        <p:blipFill>
          <a:blip r:embed="rId7"/>
          <a:stretch>
            <a:fillRect/>
          </a:stretch>
        </p:blipFill>
        <p:spPr>
          <a:xfrm>
            <a:off x="4503189" y="6536500"/>
            <a:ext cx="427077" cy="427077"/>
          </a:xfrm>
          <a:prstGeom prst="rect">
            <a:avLst/>
          </a:prstGeom>
        </p:spPr>
      </p:pic>
      <p:sp>
        <p:nvSpPr>
          <p:cNvPr id="14" name="Text 7"/>
          <p:cNvSpPr/>
          <p:nvPr/>
        </p:nvSpPr>
        <p:spPr>
          <a:xfrm>
            <a:off x="4503189" y="7134431"/>
            <a:ext cx="2135624" cy="266938"/>
          </a:xfrm>
          <a:prstGeom prst="rect">
            <a:avLst/>
          </a:prstGeom>
          <a:noFill/>
          <a:ln/>
        </p:spPr>
        <p:txBody>
          <a:bodyPr wrap="none" lIns="0" tIns="0" rIns="0" bIns="0" rtlCol="0" anchor="t"/>
          <a:lstStyle/>
          <a:p>
            <a:pPr marL="0" indent="0" algn="l">
              <a:lnSpc>
                <a:spcPts val="2100"/>
              </a:lnSpc>
              <a:buNone/>
            </a:pPr>
            <a:r>
              <a:rPr lang="en-US" dirty="0">
                <a:solidFill>
                  <a:schemeClr val="accent4">
                    <a:lumMod val="40000"/>
                    <a:lumOff val="60000"/>
                  </a:schemeClr>
                </a:solidFill>
                <a:latin typeface="Gelasio Semi Bold" pitchFamily="34" charset="0"/>
                <a:ea typeface="Gelasio Semi Bold" pitchFamily="34" charset="-122"/>
                <a:cs typeface="Gelasio Semi Bold" pitchFamily="34" charset="-120"/>
              </a:rPr>
              <a:t>DS18B20</a:t>
            </a:r>
            <a:endParaRPr lang="en-US" dirty="0">
              <a:solidFill>
                <a:schemeClr val="accent4">
                  <a:lumMod val="40000"/>
                  <a:lumOff val="60000"/>
                </a:schemeClr>
              </a:solidFill>
            </a:endParaRPr>
          </a:p>
        </p:txBody>
      </p:sp>
      <p:sp>
        <p:nvSpPr>
          <p:cNvPr id="15" name="Text 8"/>
          <p:cNvSpPr/>
          <p:nvPr/>
        </p:nvSpPr>
        <p:spPr>
          <a:xfrm>
            <a:off x="4503189" y="7503882"/>
            <a:ext cx="7948136" cy="273368"/>
          </a:xfrm>
          <a:prstGeom prst="rect">
            <a:avLst/>
          </a:prstGeom>
          <a:noFill/>
          <a:ln/>
        </p:spPr>
        <p:txBody>
          <a:bodyPr wrap="none" lIns="0" tIns="0" rIns="0" bIns="0" rtlCol="0" anchor="t"/>
          <a:lstStyle/>
          <a:p>
            <a:pPr marL="0" indent="0" algn="l">
              <a:lnSpc>
                <a:spcPts val="2150"/>
              </a:lnSpc>
              <a:buNone/>
            </a:pPr>
            <a:r>
              <a:rPr lang="en-US" sz="1300" dirty="0">
                <a:solidFill>
                  <a:schemeClr val="accent4">
                    <a:lumMod val="40000"/>
                    <a:lumOff val="60000"/>
                  </a:schemeClr>
                </a:solidFill>
                <a:latin typeface="Gelasio" pitchFamily="34" charset="0"/>
                <a:ea typeface="Gelasio" pitchFamily="34" charset="-122"/>
                <a:cs typeface="Gelasio" pitchFamily="34" charset="-120"/>
              </a:rPr>
              <a:t>Records ambient temperature data.</a:t>
            </a:r>
            <a:endParaRPr lang="en-US" sz="1300" dirty="0">
              <a:solidFill>
                <a:schemeClr val="accent4">
                  <a:lumMod val="40000"/>
                  <a:lumOff val="6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083623" y="750849"/>
            <a:ext cx="6203871" cy="771525"/>
          </a:xfrm>
          <a:prstGeom prst="rect">
            <a:avLst/>
          </a:prstGeom>
          <a:noFill/>
          <a:ln/>
        </p:spPr>
        <p:txBody>
          <a:bodyPr wrap="non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ESP32 Functionality</a:t>
            </a:r>
            <a:endParaRPr lang="en-US" sz="4850" dirty="0"/>
          </a:p>
        </p:txBody>
      </p:sp>
      <p:sp>
        <p:nvSpPr>
          <p:cNvPr id="4" name="Shape 1"/>
          <p:cNvSpPr/>
          <p:nvPr/>
        </p:nvSpPr>
        <p:spPr>
          <a:xfrm>
            <a:off x="7083622" y="1923810"/>
            <a:ext cx="555427" cy="555427"/>
          </a:xfrm>
          <a:prstGeom prst="roundRect">
            <a:avLst>
              <a:gd name="adj" fmla="val 6668"/>
            </a:avLst>
          </a:prstGeom>
          <a:solidFill>
            <a:srgbClr val="EEE8DD"/>
          </a:solidFill>
          <a:ln/>
        </p:spPr>
      </p:sp>
      <p:sp>
        <p:nvSpPr>
          <p:cNvPr id="5" name="Text 2"/>
          <p:cNvSpPr/>
          <p:nvPr/>
        </p:nvSpPr>
        <p:spPr>
          <a:xfrm>
            <a:off x="7274003" y="2016322"/>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7885865" y="192381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Power Supply</a:t>
            </a:r>
            <a:endParaRPr lang="en-US" sz="2400" dirty="0"/>
          </a:p>
        </p:txBody>
      </p:sp>
      <p:sp>
        <p:nvSpPr>
          <p:cNvPr id="7" name="Text 4"/>
          <p:cNvSpPr/>
          <p:nvPr/>
        </p:nvSpPr>
        <p:spPr>
          <a:xfrm>
            <a:off x="7885865" y="2457686"/>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Provides 3.3V to all connected sensors.</a:t>
            </a:r>
            <a:endParaRPr lang="en-US" sz="1900" dirty="0"/>
          </a:p>
        </p:txBody>
      </p:sp>
      <p:sp>
        <p:nvSpPr>
          <p:cNvPr id="8" name="Shape 5"/>
          <p:cNvSpPr/>
          <p:nvPr/>
        </p:nvSpPr>
        <p:spPr>
          <a:xfrm>
            <a:off x="7083622" y="3908506"/>
            <a:ext cx="555427" cy="555427"/>
          </a:xfrm>
          <a:prstGeom prst="roundRect">
            <a:avLst>
              <a:gd name="adj" fmla="val 6668"/>
            </a:avLst>
          </a:prstGeom>
          <a:solidFill>
            <a:srgbClr val="EEE8DD"/>
          </a:solidFill>
          <a:ln/>
        </p:spPr>
      </p:sp>
      <p:sp>
        <p:nvSpPr>
          <p:cNvPr id="9" name="Text 6"/>
          <p:cNvSpPr/>
          <p:nvPr/>
        </p:nvSpPr>
        <p:spPr>
          <a:xfrm>
            <a:off x="7249119" y="4001018"/>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7885866" y="390850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Data Collection</a:t>
            </a:r>
            <a:endParaRPr lang="en-US" sz="2400" dirty="0"/>
          </a:p>
        </p:txBody>
      </p:sp>
      <p:sp>
        <p:nvSpPr>
          <p:cNvPr id="11" name="Text 8"/>
          <p:cNvSpPr/>
          <p:nvPr/>
        </p:nvSpPr>
        <p:spPr>
          <a:xfrm>
            <a:off x="7885866" y="4442382"/>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Gathers data from sensors via GPIO pins.</a:t>
            </a:r>
            <a:endParaRPr lang="en-US" sz="1900" dirty="0"/>
          </a:p>
        </p:txBody>
      </p:sp>
      <p:sp>
        <p:nvSpPr>
          <p:cNvPr id="12" name="Shape 9"/>
          <p:cNvSpPr/>
          <p:nvPr/>
        </p:nvSpPr>
        <p:spPr>
          <a:xfrm>
            <a:off x="7083624" y="5909206"/>
            <a:ext cx="555427" cy="555427"/>
          </a:xfrm>
          <a:prstGeom prst="roundRect">
            <a:avLst>
              <a:gd name="adj" fmla="val 6668"/>
            </a:avLst>
          </a:prstGeom>
          <a:solidFill>
            <a:srgbClr val="EEE8DD"/>
          </a:solidFill>
          <a:ln/>
        </p:spPr>
      </p:sp>
      <p:sp>
        <p:nvSpPr>
          <p:cNvPr id="13" name="Text 10"/>
          <p:cNvSpPr/>
          <p:nvPr/>
        </p:nvSpPr>
        <p:spPr>
          <a:xfrm>
            <a:off x="7249716" y="6001718"/>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4" name="Text 11"/>
          <p:cNvSpPr/>
          <p:nvPr/>
        </p:nvSpPr>
        <p:spPr>
          <a:xfrm>
            <a:off x="7885867" y="590920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Cloud Connectivity</a:t>
            </a:r>
            <a:endParaRPr lang="en-US" sz="2400" dirty="0"/>
          </a:p>
        </p:txBody>
      </p:sp>
      <p:sp>
        <p:nvSpPr>
          <p:cNvPr id="15" name="Text 12"/>
          <p:cNvSpPr/>
          <p:nvPr/>
        </p:nvSpPr>
        <p:spPr>
          <a:xfrm>
            <a:off x="7885867" y="6443082"/>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Transmits data to the cloud (ThingSpeak) using Wi-Fi.</a:t>
            </a:r>
            <a:endParaRPr lang="en-US" sz="1900" dirty="0"/>
          </a:p>
        </p:txBody>
      </p:sp>
      <p:pic>
        <p:nvPicPr>
          <p:cNvPr id="17" name="Picture 16">
            <a:extLst>
              <a:ext uri="{FF2B5EF4-FFF2-40B4-BE49-F238E27FC236}">
                <a16:creationId xmlns:a16="http://schemas.microsoft.com/office/drawing/2014/main" id="{E376FB4A-2418-07D7-C75C-1A8D9C0E9028}"/>
              </a:ext>
            </a:extLst>
          </p:cNvPr>
          <p:cNvPicPr>
            <a:picLocks noChangeAspect="1"/>
          </p:cNvPicPr>
          <p:nvPr/>
        </p:nvPicPr>
        <p:blipFill>
          <a:blip r:embed="rId3"/>
          <a:srcRect l="21572" t="14240" r="4462" b="4096"/>
          <a:stretch/>
        </p:blipFill>
        <p:spPr>
          <a:xfrm>
            <a:off x="4460" y="0"/>
            <a:ext cx="5600274" cy="82441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4717319"/>
            <a:ext cx="10202585" cy="771525"/>
          </a:xfrm>
          <a:prstGeom prst="rect">
            <a:avLst/>
          </a:prstGeom>
          <a:noFill/>
          <a:ln/>
        </p:spPr>
        <p:txBody>
          <a:bodyPr wrap="non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MAX30102: Heart Rate and SpO2</a:t>
            </a:r>
            <a:endParaRPr lang="en-US" sz="4850" dirty="0"/>
          </a:p>
        </p:txBody>
      </p:sp>
      <p:sp>
        <p:nvSpPr>
          <p:cNvPr id="3" name="Text 1"/>
          <p:cNvSpPr/>
          <p:nvPr/>
        </p:nvSpPr>
        <p:spPr>
          <a:xfrm>
            <a:off x="864037" y="610594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84237"/>
                </a:solidFill>
                <a:latin typeface="Gelasio Semi Bold" pitchFamily="34" charset="0"/>
                <a:ea typeface="Gelasio Semi Bold" pitchFamily="34" charset="-122"/>
                <a:cs typeface="Gelasio Semi Bold" pitchFamily="34" charset="-120"/>
              </a:rPr>
              <a:t>I2C Communication</a:t>
            </a:r>
            <a:endParaRPr lang="en-US" sz="2400" dirty="0"/>
          </a:p>
        </p:txBody>
      </p:sp>
      <p:sp>
        <p:nvSpPr>
          <p:cNvPr id="4" name="Text 2"/>
          <p:cNvSpPr/>
          <p:nvPr/>
        </p:nvSpPr>
        <p:spPr>
          <a:xfrm>
            <a:off x="864037" y="6738524"/>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Uses SDA (GPIO 21) and SCL (GPIO 22).</a:t>
            </a:r>
            <a:endParaRPr lang="en-US" sz="1900" dirty="0"/>
          </a:p>
        </p:txBody>
      </p:sp>
      <p:sp>
        <p:nvSpPr>
          <p:cNvPr id="5" name="Text 3"/>
          <p:cNvSpPr/>
          <p:nvPr/>
        </p:nvSpPr>
        <p:spPr>
          <a:xfrm>
            <a:off x="5372695" y="610594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84237"/>
                </a:solidFill>
                <a:latin typeface="Gelasio Semi Bold" pitchFamily="34" charset="0"/>
                <a:ea typeface="Gelasio Semi Bold" pitchFamily="34" charset="-122"/>
                <a:cs typeface="Gelasio Semi Bold" pitchFamily="34" charset="-120"/>
              </a:rPr>
              <a:t>Power</a:t>
            </a:r>
            <a:endParaRPr lang="en-US" sz="2400" dirty="0"/>
          </a:p>
        </p:txBody>
      </p:sp>
      <p:sp>
        <p:nvSpPr>
          <p:cNvPr id="6" name="Text 4"/>
          <p:cNvSpPr/>
          <p:nvPr/>
        </p:nvSpPr>
        <p:spPr>
          <a:xfrm>
            <a:off x="5372695" y="6738524"/>
            <a:ext cx="3898821"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Connected to the ESP32's 3.3V pin.</a:t>
            </a:r>
            <a:endParaRPr lang="en-US" sz="1900" dirty="0"/>
          </a:p>
        </p:txBody>
      </p:sp>
      <p:sp>
        <p:nvSpPr>
          <p:cNvPr id="7" name="Text 5"/>
          <p:cNvSpPr/>
          <p:nvPr/>
        </p:nvSpPr>
        <p:spPr>
          <a:xfrm>
            <a:off x="9881354" y="610594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84237"/>
                </a:solidFill>
                <a:latin typeface="Gelasio Semi Bold" pitchFamily="34" charset="0"/>
                <a:ea typeface="Gelasio Semi Bold" pitchFamily="34" charset="-122"/>
                <a:cs typeface="Gelasio Semi Bold" pitchFamily="34" charset="-120"/>
              </a:rPr>
              <a:t>Ground</a:t>
            </a:r>
            <a:endParaRPr lang="en-US" sz="2400" dirty="0"/>
          </a:p>
        </p:txBody>
      </p:sp>
      <p:sp>
        <p:nvSpPr>
          <p:cNvPr id="8" name="Text 6"/>
          <p:cNvSpPr/>
          <p:nvPr/>
        </p:nvSpPr>
        <p:spPr>
          <a:xfrm>
            <a:off x="9881354" y="6738524"/>
            <a:ext cx="3898821"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Connected to the ESP32's GND pin.</a:t>
            </a:r>
            <a:endParaRPr lang="en-US" sz="1900" dirty="0"/>
          </a:p>
        </p:txBody>
      </p:sp>
      <p:pic>
        <p:nvPicPr>
          <p:cNvPr id="10" name="Picture 9">
            <a:extLst>
              <a:ext uri="{FF2B5EF4-FFF2-40B4-BE49-F238E27FC236}">
                <a16:creationId xmlns:a16="http://schemas.microsoft.com/office/drawing/2014/main" id="{4BF0405E-0020-09FD-5169-08B7A8020DE7}"/>
              </a:ext>
            </a:extLst>
          </p:cNvPr>
          <p:cNvPicPr>
            <a:picLocks noChangeAspect="1"/>
          </p:cNvPicPr>
          <p:nvPr/>
        </p:nvPicPr>
        <p:blipFill>
          <a:blip r:embed="rId3"/>
          <a:srcRect t="39579" b="37039"/>
          <a:stretch/>
        </p:blipFill>
        <p:spPr>
          <a:xfrm>
            <a:off x="0" y="0"/>
            <a:ext cx="14630400" cy="45612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59711" y="607576"/>
            <a:ext cx="7597378" cy="1381125"/>
          </a:xfrm>
          <a:prstGeom prst="rect">
            <a:avLst/>
          </a:prstGeom>
          <a:noFill/>
          <a:ln/>
        </p:spPr>
        <p:txBody>
          <a:bodyPr wrap="square" lIns="0" tIns="0" rIns="0" bIns="0" rtlCol="0" anchor="t"/>
          <a:lstStyle/>
          <a:p>
            <a:pPr marL="0" indent="0">
              <a:lnSpc>
                <a:spcPts val="5400"/>
              </a:lnSpc>
              <a:buNone/>
            </a:pPr>
            <a:r>
              <a:rPr lang="en-US" sz="4300" dirty="0">
                <a:solidFill>
                  <a:srgbClr val="484237"/>
                </a:solidFill>
                <a:latin typeface="Gelasio Semi Bold" pitchFamily="34" charset="0"/>
                <a:ea typeface="Gelasio Semi Bold" pitchFamily="34" charset="-122"/>
                <a:cs typeface="Gelasio Semi Bold" pitchFamily="34" charset="-120"/>
              </a:rPr>
              <a:t>GSR Sensor: Skin Conductivity</a:t>
            </a:r>
            <a:endParaRPr lang="en-US" sz="4300" dirty="0"/>
          </a:p>
        </p:txBody>
      </p:sp>
      <p:pic>
        <p:nvPicPr>
          <p:cNvPr id="4" name="Image 1" descr="preencoded.png"/>
          <p:cNvPicPr>
            <a:picLocks noChangeAspect="1"/>
          </p:cNvPicPr>
          <p:nvPr/>
        </p:nvPicPr>
        <p:blipFill>
          <a:blip r:embed="rId3"/>
          <a:stretch>
            <a:fillRect/>
          </a:stretch>
        </p:blipFill>
        <p:spPr>
          <a:xfrm>
            <a:off x="6259711" y="2320052"/>
            <a:ext cx="1104781" cy="1767721"/>
          </a:xfrm>
          <a:prstGeom prst="rect">
            <a:avLst/>
          </a:prstGeom>
        </p:spPr>
      </p:pic>
      <p:sp>
        <p:nvSpPr>
          <p:cNvPr id="5" name="Text 1"/>
          <p:cNvSpPr/>
          <p:nvPr/>
        </p:nvSpPr>
        <p:spPr>
          <a:xfrm>
            <a:off x="7695843" y="2540913"/>
            <a:ext cx="2762131" cy="345281"/>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Analog Signal</a:t>
            </a:r>
            <a:endParaRPr lang="en-US" sz="2150" dirty="0"/>
          </a:p>
        </p:txBody>
      </p:sp>
      <p:sp>
        <p:nvSpPr>
          <p:cNvPr id="6" name="Text 2"/>
          <p:cNvSpPr/>
          <p:nvPr/>
        </p:nvSpPr>
        <p:spPr>
          <a:xfrm>
            <a:off x="7695843" y="3018711"/>
            <a:ext cx="6161246" cy="353497"/>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Sensor outputs an analog signal.</a:t>
            </a:r>
            <a:endParaRPr lang="en-US" sz="1700" dirty="0"/>
          </a:p>
        </p:txBody>
      </p:sp>
      <p:pic>
        <p:nvPicPr>
          <p:cNvPr id="7" name="Image 2" descr="preencoded.png"/>
          <p:cNvPicPr>
            <a:picLocks noChangeAspect="1"/>
          </p:cNvPicPr>
          <p:nvPr/>
        </p:nvPicPr>
        <p:blipFill>
          <a:blip r:embed="rId4"/>
          <a:stretch>
            <a:fillRect/>
          </a:stretch>
        </p:blipFill>
        <p:spPr>
          <a:xfrm>
            <a:off x="6259711" y="4087773"/>
            <a:ext cx="1104781" cy="1767721"/>
          </a:xfrm>
          <a:prstGeom prst="rect">
            <a:avLst/>
          </a:prstGeom>
        </p:spPr>
      </p:pic>
      <p:sp>
        <p:nvSpPr>
          <p:cNvPr id="8" name="Text 3"/>
          <p:cNvSpPr/>
          <p:nvPr/>
        </p:nvSpPr>
        <p:spPr>
          <a:xfrm>
            <a:off x="7695843" y="4308634"/>
            <a:ext cx="2762131" cy="345281"/>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ESP32 Connection</a:t>
            </a:r>
            <a:endParaRPr lang="en-US" sz="2150" dirty="0"/>
          </a:p>
        </p:txBody>
      </p:sp>
      <p:sp>
        <p:nvSpPr>
          <p:cNvPr id="9" name="Text 4"/>
          <p:cNvSpPr/>
          <p:nvPr/>
        </p:nvSpPr>
        <p:spPr>
          <a:xfrm>
            <a:off x="7695843" y="4786432"/>
            <a:ext cx="6161246" cy="353497"/>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Signal read by ESP32's GPIO 36 (A0).</a:t>
            </a:r>
            <a:endParaRPr lang="en-US" sz="1700" dirty="0"/>
          </a:p>
        </p:txBody>
      </p:sp>
      <p:pic>
        <p:nvPicPr>
          <p:cNvPr id="10" name="Image 3" descr="preencoded.png"/>
          <p:cNvPicPr>
            <a:picLocks noChangeAspect="1"/>
          </p:cNvPicPr>
          <p:nvPr/>
        </p:nvPicPr>
        <p:blipFill>
          <a:blip r:embed="rId5"/>
          <a:stretch>
            <a:fillRect/>
          </a:stretch>
        </p:blipFill>
        <p:spPr>
          <a:xfrm>
            <a:off x="6259711" y="5855494"/>
            <a:ext cx="1104781" cy="1767721"/>
          </a:xfrm>
          <a:prstGeom prst="rect">
            <a:avLst/>
          </a:prstGeom>
        </p:spPr>
      </p:pic>
      <p:sp>
        <p:nvSpPr>
          <p:cNvPr id="11" name="Text 5"/>
          <p:cNvSpPr/>
          <p:nvPr/>
        </p:nvSpPr>
        <p:spPr>
          <a:xfrm>
            <a:off x="7695843" y="6076355"/>
            <a:ext cx="2762131" cy="345281"/>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Stress Detection</a:t>
            </a:r>
            <a:endParaRPr lang="en-US" sz="2150" dirty="0"/>
          </a:p>
        </p:txBody>
      </p:sp>
      <p:sp>
        <p:nvSpPr>
          <p:cNvPr id="12" name="Text 6"/>
          <p:cNvSpPr/>
          <p:nvPr/>
        </p:nvSpPr>
        <p:spPr>
          <a:xfrm>
            <a:off x="7695843" y="6554153"/>
            <a:ext cx="6161246" cy="353497"/>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Changes in skin conductivity indicate stress.</a:t>
            </a:r>
            <a:endParaRPr lang="en-US" sz="1700" dirty="0"/>
          </a:p>
        </p:txBody>
      </p:sp>
      <p:pic>
        <p:nvPicPr>
          <p:cNvPr id="14" name="Picture 13">
            <a:extLst>
              <a:ext uri="{FF2B5EF4-FFF2-40B4-BE49-F238E27FC236}">
                <a16:creationId xmlns:a16="http://schemas.microsoft.com/office/drawing/2014/main" id="{1A2CCF31-96C9-63D9-2318-05D6CA78BA23}"/>
              </a:ext>
            </a:extLst>
          </p:cNvPr>
          <p:cNvPicPr>
            <a:picLocks noChangeAspect="1"/>
          </p:cNvPicPr>
          <p:nvPr/>
        </p:nvPicPr>
        <p:blipFill>
          <a:blip r:embed="rId6"/>
          <a:srcRect l="42255" t="49671"/>
          <a:stretch/>
        </p:blipFill>
        <p:spPr>
          <a:xfrm rot="16200000">
            <a:off x="-1425072" y="1425073"/>
            <a:ext cx="8229600" cy="53794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218992" y="577810"/>
            <a:ext cx="7678817" cy="1308021"/>
          </a:xfrm>
          <a:prstGeom prst="rect">
            <a:avLst/>
          </a:prstGeom>
          <a:noFill/>
          <a:ln/>
        </p:spPr>
        <p:txBody>
          <a:bodyPr wrap="square" lIns="0" tIns="0" rIns="0" bIns="0" rtlCol="0" anchor="t"/>
          <a:lstStyle/>
          <a:p>
            <a:pPr marL="0" indent="0">
              <a:lnSpc>
                <a:spcPts val="5150"/>
              </a:lnSpc>
              <a:buNone/>
            </a:pPr>
            <a:r>
              <a:rPr lang="en-US" sz="4100" dirty="0">
                <a:solidFill>
                  <a:srgbClr val="484237"/>
                </a:solidFill>
                <a:latin typeface="Gelasio Semi Bold" pitchFamily="34" charset="0"/>
                <a:ea typeface="Gelasio Semi Bold" pitchFamily="34" charset="-122"/>
                <a:cs typeface="Gelasio Semi Bold" pitchFamily="34" charset="-120"/>
              </a:rPr>
              <a:t>DS18B20: Temperature Sensing</a:t>
            </a:r>
            <a:endParaRPr lang="en-US" sz="4100" dirty="0"/>
          </a:p>
        </p:txBody>
      </p:sp>
      <p:sp>
        <p:nvSpPr>
          <p:cNvPr id="4" name="Shape 1"/>
          <p:cNvSpPr/>
          <p:nvPr/>
        </p:nvSpPr>
        <p:spPr>
          <a:xfrm>
            <a:off x="6218992" y="2199799"/>
            <a:ext cx="7678817" cy="1205984"/>
          </a:xfrm>
          <a:prstGeom prst="roundRect">
            <a:avLst>
              <a:gd name="adj" fmla="val 2604"/>
            </a:avLst>
          </a:prstGeom>
          <a:solidFill>
            <a:srgbClr val="EEE8DD"/>
          </a:solidFill>
          <a:ln/>
        </p:spPr>
      </p:sp>
      <p:sp>
        <p:nvSpPr>
          <p:cNvPr id="5" name="Text 2"/>
          <p:cNvSpPr/>
          <p:nvPr/>
        </p:nvSpPr>
        <p:spPr>
          <a:xfrm>
            <a:off x="6428303" y="2409111"/>
            <a:ext cx="2616637" cy="327065"/>
          </a:xfrm>
          <a:prstGeom prst="rect">
            <a:avLst/>
          </a:prstGeom>
          <a:noFill/>
          <a:ln/>
        </p:spPr>
        <p:txBody>
          <a:bodyPr wrap="none" lIns="0" tIns="0" rIns="0" bIns="0" rtlCol="0" anchor="t"/>
          <a:lstStyle/>
          <a:p>
            <a:pPr marL="0" indent="0">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OneWire Protocol</a:t>
            </a:r>
            <a:endParaRPr lang="en-US" sz="2050" dirty="0"/>
          </a:p>
        </p:txBody>
      </p:sp>
      <p:sp>
        <p:nvSpPr>
          <p:cNvPr id="6" name="Text 3"/>
          <p:cNvSpPr/>
          <p:nvPr/>
        </p:nvSpPr>
        <p:spPr>
          <a:xfrm>
            <a:off x="6428303" y="2861667"/>
            <a:ext cx="7260193" cy="334804"/>
          </a:xfrm>
          <a:prstGeom prst="rect">
            <a:avLst/>
          </a:prstGeom>
          <a:noFill/>
          <a:ln/>
        </p:spPr>
        <p:txBody>
          <a:bodyPr wrap="non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Uses single data wire (GPIO 4).</a:t>
            </a:r>
            <a:endParaRPr lang="en-US" sz="1600" dirty="0"/>
          </a:p>
        </p:txBody>
      </p:sp>
      <p:sp>
        <p:nvSpPr>
          <p:cNvPr id="7" name="Shape 4"/>
          <p:cNvSpPr/>
          <p:nvPr/>
        </p:nvSpPr>
        <p:spPr>
          <a:xfrm>
            <a:off x="6218992" y="3615095"/>
            <a:ext cx="7678817" cy="1205984"/>
          </a:xfrm>
          <a:prstGeom prst="roundRect">
            <a:avLst>
              <a:gd name="adj" fmla="val 2604"/>
            </a:avLst>
          </a:prstGeom>
          <a:solidFill>
            <a:srgbClr val="EEE8DD"/>
          </a:solidFill>
          <a:ln/>
        </p:spPr>
      </p:sp>
      <p:sp>
        <p:nvSpPr>
          <p:cNvPr id="8" name="Text 5"/>
          <p:cNvSpPr/>
          <p:nvPr/>
        </p:nvSpPr>
        <p:spPr>
          <a:xfrm>
            <a:off x="6428303" y="3824407"/>
            <a:ext cx="2616637" cy="327065"/>
          </a:xfrm>
          <a:prstGeom prst="rect">
            <a:avLst/>
          </a:prstGeom>
          <a:noFill/>
          <a:ln/>
        </p:spPr>
        <p:txBody>
          <a:bodyPr wrap="none" lIns="0" tIns="0" rIns="0" bIns="0" rtlCol="0" anchor="t"/>
          <a:lstStyle/>
          <a:p>
            <a:pPr marL="0" indent="0">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Power and Ground</a:t>
            </a:r>
            <a:endParaRPr lang="en-US" sz="2050" dirty="0"/>
          </a:p>
        </p:txBody>
      </p:sp>
      <p:sp>
        <p:nvSpPr>
          <p:cNvPr id="9" name="Text 6"/>
          <p:cNvSpPr/>
          <p:nvPr/>
        </p:nvSpPr>
        <p:spPr>
          <a:xfrm>
            <a:off x="6428303" y="4276963"/>
            <a:ext cx="7260193" cy="334804"/>
          </a:xfrm>
          <a:prstGeom prst="rect">
            <a:avLst/>
          </a:prstGeom>
          <a:noFill/>
          <a:ln/>
        </p:spPr>
        <p:txBody>
          <a:bodyPr wrap="non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Connected to ESP32's 3.3V and GND.</a:t>
            </a:r>
            <a:endParaRPr lang="en-US" sz="1600" dirty="0"/>
          </a:p>
        </p:txBody>
      </p:sp>
      <p:sp>
        <p:nvSpPr>
          <p:cNvPr id="10" name="Shape 7"/>
          <p:cNvSpPr/>
          <p:nvPr/>
        </p:nvSpPr>
        <p:spPr>
          <a:xfrm>
            <a:off x="6218992" y="5030391"/>
            <a:ext cx="7678817" cy="1205984"/>
          </a:xfrm>
          <a:prstGeom prst="roundRect">
            <a:avLst>
              <a:gd name="adj" fmla="val 2604"/>
            </a:avLst>
          </a:prstGeom>
          <a:solidFill>
            <a:srgbClr val="EEE8DD"/>
          </a:solidFill>
          <a:ln/>
        </p:spPr>
      </p:sp>
      <p:sp>
        <p:nvSpPr>
          <p:cNvPr id="11" name="Text 8"/>
          <p:cNvSpPr/>
          <p:nvPr/>
        </p:nvSpPr>
        <p:spPr>
          <a:xfrm>
            <a:off x="6428303" y="5239703"/>
            <a:ext cx="2616637" cy="327065"/>
          </a:xfrm>
          <a:prstGeom prst="rect">
            <a:avLst/>
          </a:prstGeom>
          <a:noFill/>
          <a:ln/>
        </p:spPr>
        <p:txBody>
          <a:bodyPr wrap="none" lIns="0" tIns="0" rIns="0" bIns="0" rtlCol="0" anchor="t"/>
          <a:lstStyle/>
          <a:p>
            <a:pPr marL="0" indent="0">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Multiple Sensors</a:t>
            </a:r>
            <a:endParaRPr lang="en-US" sz="2050" dirty="0"/>
          </a:p>
        </p:txBody>
      </p:sp>
      <p:sp>
        <p:nvSpPr>
          <p:cNvPr id="12" name="Text 9"/>
          <p:cNvSpPr/>
          <p:nvPr/>
        </p:nvSpPr>
        <p:spPr>
          <a:xfrm>
            <a:off x="6428303" y="5692259"/>
            <a:ext cx="7260193" cy="334804"/>
          </a:xfrm>
          <a:prstGeom prst="rect">
            <a:avLst/>
          </a:prstGeom>
          <a:noFill/>
          <a:ln/>
        </p:spPr>
        <p:txBody>
          <a:bodyPr wrap="non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Can support multiple sensors on one wire.</a:t>
            </a:r>
            <a:endParaRPr lang="en-US" sz="1600" dirty="0"/>
          </a:p>
        </p:txBody>
      </p:sp>
      <p:sp>
        <p:nvSpPr>
          <p:cNvPr id="13" name="Shape 10"/>
          <p:cNvSpPr/>
          <p:nvPr/>
        </p:nvSpPr>
        <p:spPr>
          <a:xfrm>
            <a:off x="6218992" y="6445687"/>
            <a:ext cx="7678817" cy="1205984"/>
          </a:xfrm>
          <a:prstGeom prst="roundRect">
            <a:avLst>
              <a:gd name="adj" fmla="val 2604"/>
            </a:avLst>
          </a:prstGeom>
          <a:solidFill>
            <a:srgbClr val="EEE8DD"/>
          </a:solidFill>
          <a:ln/>
        </p:spPr>
      </p:sp>
      <p:sp>
        <p:nvSpPr>
          <p:cNvPr id="14" name="Text 11"/>
          <p:cNvSpPr/>
          <p:nvPr/>
        </p:nvSpPr>
        <p:spPr>
          <a:xfrm>
            <a:off x="6428303" y="6654998"/>
            <a:ext cx="2869406" cy="327065"/>
          </a:xfrm>
          <a:prstGeom prst="rect">
            <a:avLst/>
          </a:prstGeom>
          <a:noFill/>
          <a:ln/>
        </p:spPr>
        <p:txBody>
          <a:bodyPr wrap="none" lIns="0" tIns="0" rIns="0" bIns="0" rtlCol="0" anchor="t"/>
          <a:lstStyle/>
          <a:p>
            <a:pPr marL="0" indent="0">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Ambient Temperature</a:t>
            </a:r>
            <a:endParaRPr lang="en-US" sz="2050" dirty="0"/>
          </a:p>
        </p:txBody>
      </p:sp>
      <p:sp>
        <p:nvSpPr>
          <p:cNvPr id="15" name="Text 12"/>
          <p:cNvSpPr/>
          <p:nvPr/>
        </p:nvSpPr>
        <p:spPr>
          <a:xfrm>
            <a:off x="6428303" y="7107555"/>
            <a:ext cx="7260193" cy="334804"/>
          </a:xfrm>
          <a:prstGeom prst="rect">
            <a:avLst/>
          </a:prstGeom>
          <a:noFill/>
          <a:ln/>
        </p:spPr>
        <p:txBody>
          <a:bodyPr wrap="non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Measures surrounding temperature data.</a:t>
            </a:r>
            <a:endParaRPr lang="en-US" sz="1600" dirty="0"/>
          </a:p>
        </p:txBody>
      </p:sp>
      <p:pic>
        <p:nvPicPr>
          <p:cNvPr id="17" name="Picture 16">
            <a:extLst>
              <a:ext uri="{FF2B5EF4-FFF2-40B4-BE49-F238E27FC236}">
                <a16:creationId xmlns:a16="http://schemas.microsoft.com/office/drawing/2014/main" id="{3122FF1E-3C90-3C0D-B66C-A12EE53C2652}"/>
              </a:ext>
            </a:extLst>
          </p:cNvPr>
          <p:cNvPicPr>
            <a:picLocks noChangeAspect="1"/>
          </p:cNvPicPr>
          <p:nvPr/>
        </p:nvPicPr>
        <p:blipFill>
          <a:blip r:embed="rId3"/>
          <a:srcRect l="27174" t="30807" r="26668" b="16927"/>
          <a:stretch/>
        </p:blipFill>
        <p:spPr>
          <a:xfrm>
            <a:off x="0" y="0"/>
            <a:ext cx="5450949"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CC24DB8-5899-CC69-7E7B-39BCA28D8983}"/>
              </a:ext>
            </a:extLst>
          </p:cNvPr>
          <p:cNvPicPr>
            <a:picLocks noChangeAspect="1"/>
          </p:cNvPicPr>
          <p:nvPr/>
        </p:nvPicPr>
        <p:blipFill>
          <a:blip r:embed="rId3"/>
          <a:srcRect t="51445" r="52275" b="6162"/>
          <a:stretch/>
        </p:blipFill>
        <p:spPr>
          <a:xfrm>
            <a:off x="8770045" y="-2977"/>
            <a:ext cx="5867528" cy="3488757"/>
          </a:xfrm>
          <a:prstGeom prst="rect">
            <a:avLst/>
          </a:prstGeom>
        </p:spPr>
      </p:pic>
      <p:pic>
        <p:nvPicPr>
          <p:cNvPr id="21" name="Picture 20">
            <a:extLst>
              <a:ext uri="{FF2B5EF4-FFF2-40B4-BE49-F238E27FC236}">
                <a16:creationId xmlns:a16="http://schemas.microsoft.com/office/drawing/2014/main" id="{29E41CD2-8B4D-A5BA-D1DF-6DAAEF0EAA4D}"/>
              </a:ext>
            </a:extLst>
          </p:cNvPr>
          <p:cNvPicPr>
            <a:picLocks noChangeAspect="1"/>
          </p:cNvPicPr>
          <p:nvPr/>
        </p:nvPicPr>
        <p:blipFill>
          <a:blip r:embed="rId3"/>
          <a:srcRect l="52333" t="1832" b="56321"/>
          <a:stretch/>
        </p:blipFill>
        <p:spPr>
          <a:xfrm>
            <a:off x="1" y="-7073"/>
            <a:ext cx="5860356" cy="3443800"/>
          </a:xfrm>
          <a:prstGeom prst="rect">
            <a:avLst/>
          </a:prstGeom>
        </p:spPr>
      </p:pic>
      <p:sp>
        <p:nvSpPr>
          <p:cNvPr id="3" name="Text 0"/>
          <p:cNvSpPr/>
          <p:nvPr/>
        </p:nvSpPr>
        <p:spPr>
          <a:xfrm>
            <a:off x="726103" y="3746051"/>
            <a:ext cx="8212098" cy="644366"/>
          </a:xfrm>
          <a:prstGeom prst="rect">
            <a:avLst/>
          </a:prstGeom>
          <a:noFill/>
          <a:ln/>
        </p:spPr>
        <p:txBody>
          <a:bodyPr wrap="none" lIns="0" tIns="0" rIns="0" bIns="0" rtlCol="0" anchor="t"/>
          <a:lstStyle/>
          <a:p>
            <a:pPr marL="0" indent="0">
              <a:lnSpc>
                <a:spcPts val="5050"/>
              </a:lnSpc>
              <a:buNone/>
            </a:pPr>
            <a:r>
              <a:rPr lang="en-US" sz="4050" dirty="0">
                <a:solidFill>
                  <a:srgbClr val="484237"/>
                </a:solidFill>
                <a:latin typeface="Gelasio Semi Bold" pitchFamily="34" charset="0"/>
                <a:ea typeface="Gelasio Semi Bold" pitchFamily="34" charset="-122"/>
                <a:cs typeface="Gelasio Semi Bold" pitchFamily="34" charset="-120"/>
              </a:rPr>
              <a:t>Data Acquisition and Processing</a:t>
            </a:r>
            <a:endParaRPr lang="en-US" sz="4050" dirty="0"/>
          </a:p>
        </p:txBody>
      </p:sp>
      <p:sp>
        <p:nvSpPr>
          <p:cNvPr id="4" name="Text 1"/>
          <p:cNvSpPr/>
          <p:nvPr/>
        </p:nvSpPr>
        <p:spPr>
          <a:xfrm>
            <a:off x="726103" y="4699741"/>
            <a:ext cx="13186886" cy="989767"/>
          </a:xfrm>
          <a:prstGeom prst="rect">
            <a:avLst/>
          </a:prstGeom>
          <a:noFill/>
          <a:ln/>
        </p:spPr>
        <p:txBody>
          <a:bodyPr wrap="square" lIns="0" tIns="0" rIns="0" bIns="0" rtlCol="0" anchor="t"/>
          <a:lstStyle/>
          <a:p>
            <a:pPr marL="0" indent="0">
              <a:lnSpc>
                <a:spcPts val="2550"/>
              </a:lnSpc>
              <a:buNone/>
            </a:pPr>
            <a:r>
              <a:rPr lang="en-US" sz="1600" dirty="0">
                <a:solidFill>
                  <a:srgbClr val="746558"/>
                </a:solidFill>
                <a:latin typeface="Gelasio" pitchFamily="34" charset="0"/>
                <a:ea typeface="Gelasio" pitchFamily="34" charset="-122"/>
                <a:cs typeface="Gelasio" pitchFamily="34" charset="-120"/>
              </a:rPr>
              <a:t>The application fetches real-time data from a ThingSpeak API, updating every 15 seconds. This data includes physiological metrics like heart rate, SpO2, body temperature, and skin conductance (GSR). GSR and heart rate are then processed to estimate the user's stress level, providing a dynamic assessment of their mental state.</a:t>
            </a:r>
            <a:endParaRPr lang="en-US" sz="1600" dirty="0"/>
          </a:p>
        </p:txBody>
      </p:sp>
      <p:sp>
        <p:nvSpPr>
          <p:cNvPr id="5" name="Shape 2"/>
          <p:cNvSpPr/>
          <p:nvPr/>
        </p:nvSpPr>
        <p:spPr>
          <a:xfrm>
            <a:off x="616387" y="5990688"/>
            <a:ext cx="13186886" cy="22860"/>
          </a:xfrm>
          <a:prstGeom prst="roundRect">
            <a:avLst>
              <a:gd name="adj" fmla="val 135313"/>
            </a:avLst>
          </a:prstGeom>
          <a:solidFill>
            <a:srgbClr val="D4CEC3"/>
          </a:solidFill>
          <a:ln/>
        </p:spPr>
      </p:sp>
      <p:sp>
        <p:nvSpPr>
          <p:cNvPr id="6" name="Shape 3"/>
          <p:cNvSpPr/>
          <p:nvPr/>
        </p:nvSpPr>
        <p:spPr>
          <a:xfrm>
            <a:off x="2745462" y="5761196"/>
            <a:ext cx="22860" cy="721757"/>
          </a:xfrm>
          <a:prstGeom prst="roundRect">
            <a:avLst>
              <a:gd name="adj" fmla="val 135313"/>
            </a:avLst>
          </a:prstGeom>
          <a:solidFill>
            <a:srgbClr val="D4CEC3"/>
          </a:solidFill>
          <a:ln/>
        </p:spPr>
      </p:sp>
      <p:sp>
        <p:nvSpPr>
          <p:cNvPr id="7" name="Shape 4"/>
          <p:cNvSpPr/>
          <p:nvPr/>
        </p:nvSpPr>
        <p:spPr>
          <a:xfrm>
            <a:off x="2513410" y="5758695"/>
            <a:ext cx="463987" cy="463987"/>
          </a:xfrm>
          <a:prstGeom prst="roundRect">
            <a:avLst>
              <a:gd name="adj" fmla="val 6667"/>
            </a:avLst>
          </a:prstGeom>
          <a:solidFill>
            <a:srgbClr val="EEE8DD"/>
          </a:solidFill>
          <a:ln/>
        </p:spPr>
      </p:sp>
      <p:sp>
        <p:nvSpPr>
          <p:cNvPr id="8" name="Text 5"/>
          <p:cNvSpPr/>
          <p:nvPr/>
        </p:nvSpPr>
        <p:spPr>
          <a:xfrm>
            <a:off x="2672477" y="5835966"/>
            <a:ext cx="145852" cy="309324"/>
          </a:xfrm>
          <a:prstGeom prst="rect">
            <a:avLst/>
          </a:prstGeom>
          <a:noFill/>
          <a:ln/>
        </p:spPr>
        <p:txBody>
          <a:bodyPr wrap="none" lIns="0" tIns="0" rIns="0" bIns="0" rtlCol="0" anchor="t"/>
          <a:lstStyle/>
          <a:p>
            <a:pPr marL="0" indent="0" algn="ctr">
              <a:lnSpc>
                <a:spcPts val="2400"/>
              </a:lnSpc>
              <a:buNone/>
            </a:pPr>
            <a:r>
              <a:rPr lang="en-US" sz="2400" dirty="0">
                <a:solidFill>
                  <a:srgbClr val="746558"/>
                </a:solidFill>
                <a:latin typeface="Gelasio Semi Bold" pitchFamily="34" charset="0"/>
                <a:ea typeface="Gelasio Semi Bold" pitchFamily="34" charset="-122"/>
                <a:cs typeface="Gelasio Semi Bold" pitchFamily="34" charset="-120"/>
              </a:rPr>
              <a:t>1</a:t>
            </a:r>
            <a:endParaRPr lang="en-US" sz="2400" dirty="0"/>
          </a:p>
        </p:txBody>
      </p:sp>
      <p:sp>
        <p:nvSpPr>
          <p:cNvPr id="9" name="Text 6"/>
          <p:cNvSpPr/>
          <p:nvPr/>
        </p:nvSpPr>
        <p:spPr>
          <a:xfrm>
            <a:off x="1468160" y="6689228"/>
            <a:ext cx="2577703" cy="322183"/>
          </a:xfrm>
          <a:prstGeom prst="rect">
            <a:avLst/>
          </a:prstGeom>
          <a:noFill/>
          <a:ln/>
        </p:spPr>
        <p:txBody>
          <a:bodyPr wrap="none" lIns="0" tIns="0" rIns="0" bIns="0" rtlCol="0" anchor="t"/>
          <a:lstStyle/>
          <a:p>
            <a:pPr marL="0" indent="0" algn="ctr">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Data Fetch</a:t>
            </a:r>
            <a:endParaRPr lang="en-US" sz="2000" dirty="0"/>
          </a:p>
        </p:txBody>
      </p:sp>
      <p:sp>
        <p:nvSpPr>
          <p:cNvPr id="10" name="Text 7"/>
          <p:cNvSpPr/>
          <p:nvPr/>
        </p:nvSpPr>
        <p:spPr>
          <a:xfrm>
            <a:off x="927973" y="7003375"/>
            <a:ext cx="3845719" cy="659844"/>
          </a:xfrm>
          <a:prstGeom prst="rect">
            <a:avLst/>
          </a:prstGeom>
          <a:noFill/>
          <a:ln/>
        </p:spPr>
        <p:txBody>
          <a:bodyPr wrap="square" lIns="0" tIns="0" rIns="0" bIns="0" rtlCol="0" anchor="t"/>
          <a:lstStyle/>
          <a:p>
            <a:pPr marL="0" indent="0" algn="ctr">
              <a:lnSpc>
                <a:spcPts val="2550"/>
              </a:lnSpc>
              <a:buNone/>
            </a:pPr>
            <a:r>
              <a:rPr lang="en-US" sz="1600" dirty="0">
                <a:solidFill>
                  <a:srgbClr val="746558"/>
                </a:solidFill>
                <a:latin typeface="Gelasio" pitchFamily="34" charset="0"/>
                <a:ea typeface="Gelasio" pitchFamily="34" charset="-122"/>
                <a:cs typeface="Gelasio" pitchFamily="34" charset="-120"/>
              </a:rPr>
              <a:t>Retrieve data from ThingSpeak API (HR, SpO2, Temp, GSR).</a:t>
            </a:r>
            <a:endParaRPr lang="en-US" sz="1600" dirty="0"/>
          </a:p>
        </p:txBody>
      </p:sp>
      <p:sp>
        <p:nvSpPr>
          <p:cNvPr id="11" name="Shape 8"/>
          <p:cNvSpPr/>
          <p:nvPr/>
        </p:nvSpPr>
        <p:spPr>
          <a:xfrm>
            <a:off x="7209830" y="5761196"/>
            <a:ext cx="22860" cy="721757"/>
          </a:xfrm>
          <a:prstGeom prst="roundRect">
            <a:avLst>
              <a:gd name="adj" fmla="val 135313"/>
            </a:avLst>
          </a:prstGeom>
          <a:solidFill>
            <a:srgbClr val="D4CEC3"/>
          </a:solidFill>
          <a:ln/>
        </p:spPr>
      </p:sp>
      <p:sp>
        <p:nvSpPr>
          <p:cNvPr id="12" name="Shape 9"/>
          <p:cNvSpPr/>
          <p:nvPr/>
        </p:nvSpPr>
        <p:spPr>
          <a:xfrm>
            <a:off x="6977777" y="5758695"/>
            <a:ext cx="463987" cy="463987"/>
          </a:xfrm>
          <a:prstGeom prst="roundRect">
            <a:avLst>
              <a:gd name="adj" fmla="val 6667"/>
            </a:avLst>
          </a:prstGeom>
          <a:solidFill>
            <a:srgbClr val="EEE8DD"/>
          </a:solidFill>
          <a:ln/>
        </p:spPr>
      </p:sp>
      <p:sp>
        <p:nvSpPr>
          <p:cNvPr id="13" name="Text 10"/>
          <p:cNvSpPr/>
          <p:nvPr/>
        </p:nvSpPr>
        <p:spPr>
          <a:xfrm>
            <a:off x="7116009" y="5835966"/>
            <a:ext cx="187404" cy="309324"/>
          </a:xfrm>
          <a:prstGeom prst="rect">
            <a:avLst/>
          </a:prstGeom>
          <a:noFill/>
          <a:ln/>
        </p:spPr>
        <p:txBody>
          <a:bodyPr wrap="none" lIns="0" tIns="0" rIns="0" bIns="0" rtlCol="0" anchor="t"/>
          <a:lstStyle/>
          <a:p>
            <a:pPr marL="0" indent="0" algn="ctr">
              <a:lnSpc>
                <a:spcPts val="2400"/>
              </a:lnSpc>
              <a:buNone/>
            </a:pPr>
            <a:r>
              <a:rPr lang="en-US" sz="2400" dirty="0">
                <a:solidFill>
                  <a:srgbClr val="746558"/>
                </a:solidFill>
                <a:latin typeface="Gelasio Semi Bold" pitchFamily="34" charset="0"/>
                <a:ea typeface="Gelasio Semi Bold" pitchFamily="34" charset="-122"/>
                <a:cs typeface="Gelasio Semi Bold" pitchFamily="34" charset="-120"/>
              </a:rPr>
              <a:t>2</a:t>
            </a:r>
            <a:endParaRPr lang="en-US" sz="2400" dirty="0"/>
          </a:p>
        </p:txBody>
      </p:sp>
      <p:sp>
        <p:nvSpPr>
          <p:cNvPr id="14" name="Text 11"/>
          <p:cNvSpPr/>
          <p:nvPr/>
        </p:nvSpPr>
        <p:spPr>
          <a:xfrm>
            <a:off x="5932527" y="6689228"/>
            <a:ext cx="2577703" cy="322183"/>
          </a:xfrm>
          <a:prstGeom prst="rect">
            <a:avLst/>
          </a:prstGeom>
          <a:noFill/>
          <a:ln/>
        </p:spPr>
        <p:txBody>
          <a:bodyPr wrap="none" lIns="0" tIns="0" rIns="0" bIns="0" rtlCol="0" anchor="t"/>
          <a:lstStyle/>
          <a:p>
            <a:pPr marL="0" indent="0" algn="ctr">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Stress Calculation</a:t>
            </a:r>
            <a:endParaRPr lang="en-US" sz="2000" dirty="0"/>
          </a:p>
        </p:txBody>
      </p:sp>
      <p:sp>
        <p:nvSpPr>
          <p:cNvPr id="15" name="Text 12"/>
          <p:cNvSpPr/>
          <p:nvPr/>
        </p:nvSpPr>
        <p:spPr>
          <a:xfrm>
            <a:off x="5392341" y="7003375"/>
            <a:ext cx="3845719" cy="659844"/>
          </a:xfrm>
          <a:prstGeom prst="rect">
            <a:avLst/>
          </a:prstGeom>
          <a:noFill/>
          <a:ln/>
        </p:spPr>
        <p:txBody>
          <a:bodyPr wrap="square" lIns="0" tIns="0" rIns="0" bIns="0" rtlCol="0" anchor="t"/>
          <a:lstStyle/>
          <a:p>
            <a:pPr marL="0" indent="0" algn="ctr">
              <a:lnSpc>
                <a:spcPts val="2550"/>
              </a:lnSpc>
              <a:buNone/>
            </a:pPr>
            <a:r>
              <a:rPr lang="en-US" sz="1600" dirty="0">
                <a:solidFill>
                  <a:srgbClr val="746558"/>
                </a:solidFill>
                <a:latin typeface="Gelasio" pitchFamily="34" charset="0"/>
                <a:ea typeface="Gelasio" pitchFamily="34" charset="-122"/>
                <a:cs typeface="Gelasio" pitchFamily="34" charset="-120"/>
              </a:rPr>
              <a:t>Process GSR and HR to estimate stress levels.</a:t>
            </a:r>
            <a:endParaRPr lang="en-US" sz="1600" dirty="0"/>
          </a:p>
        </p:txBody>
      </p:sp>
      <p:sp>
        <p:nvSpPr>
          <p:cNvPr id="16" name="Shape 13"/>
          <p:cNvSpPr/>
          <p:nvPr/>
        </p:nvSpPr>
        <p:spPr>
          <a:xfrm>
            <a:off x="11674197" y="5761196"/>
            <a:ext cx="22860" cy="721757"/>
          </a:xfrm>
          <a:prstGeom prst="roundRect">
            <a:avLst>
              <a:gd name="adj" fmla="val 135313"/>
            </a:avLst>
          </a:prstGeom>
          <a:solidFill>
            <a:srgbClr val="D4CEC3"/>
          </a:solidFill>
          <a:ln/>
        </p:spPr>
      </p:sp>
      <p:sp>
        <p:nvSpPr>
          <p:cNvPr id="17" name="Shape 14"/>
          <p:cNvSpPr/>
          <p:nvPr/>
        </p:nvSpPr>
        <p:spPr>
          <a:xfrm>
            <a:off x="11442145" y="5758695"/>
            <a:ext cx="463987" cy="463987"/>
          </a:xfrm>
          <a:prstGeom prst="roundRect">
            <a:avLst>
              <a:gd name="adj" fmla="val 6667"/>
            </a:avLst>
          </a:prstGeom>
          <a:solidFill>
            <a:srgbClr val="EEE8DD"/>
          </a:solidFill>
          <a:ln/>
        </p:spPr>
      </p:sp>
      <p:sp>
        <p:nvSpPr>
          <p:cNvPr id="18" name="Text 15"/>
          <p:cNvSpPr/>
          <p:nvPr/>
        </p:nvSpPr>
        <p:spPr>
          <a:xfrm>
            <a:off x="11580972" y="5835966"/>
            <a:ext cx="186333" cy="309324"/>
          </a:xfrm>
          <a:prstGeom prst="rect">
            <a:avLst/>
          </a:prstGeom>
          <a:noFill/>
          <a:ln/>
        </p:spPr>
        <p:txBody>
          <a:bodyPr wrap="none" lIns="0" tIns="0" rIns="0" bIns="0" rtlCol="0" anchor="t"/>
          <a:lstStyle/>
          <a:p>
            <a:pPr marL="0" indent="0" algn="ctr">
              <a:lnSpc>
                <a:spcPts val="2400"/>
              </a:lnSpc>
              <a:buNone/>
            </a:pPr>
            <a:r>
              <a:rPr lang="en-US" sz="2400" dirty="0">
                <a:solidFill>
                  <a:srgbClr val="746558"/>
                </a:solidFill>
                <a:latin typeface="Gelasio Semi Bold" pitchFamily="34" charset="0"/>
                <a:ea typeface="Gelasio Semi Bold" pitchFamily="34" charset="-122"/>
                <a:cs typeface="Gelasio Semi Bold" pitchFamily="34" charset="-120"/>
              </a:rPr>
              <a:t>3</a:t>
            </a:r>
            <a:endParaRPr lang="en-US" sz="2400" dirty="0"/>
          </a:p>
        </p:txBody>
      </p:sp>
      <p:sp>
        <p:nvSpPr>
          <p:cNvPr id="19" name="Text 16"/>
          <p:cNvSpPr/>
          <p:nvPr/>
        </p:nvSpPr>
        <p:spPr>
          <a:xfrm>
            <a:off x="10396895" y="6689228"/>
            <a:ext cx="2577703" cy="322183"/>
          </a:xfrm>
          <a:prstGeom prst="rect">
            <a:avLst/>
          </a:prstGeom>
          <a:noFill/>
          <a:ln/>
        </p:spPr>
        <p:txBody>
          <a:bodyPr wrap="none" lIns="0" tIns="0" rIns="0" bIns="0" rtlCol="0" anchor="t"/>
          <a:lstStyle/>
          <a:p>
            <a:pPr marL="0" indent="0" algn="ctr">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Visualization</a:t>
            </a:r>
            <a:endParaRPr lang="en-US" sz="2000" dirty="0"/>
          </a:p>
        </p:txBody>
      </p:sp>
      <p:sp>
        <p:nvSpPr>
          <p:cNvPr id="20" name="Text 17"/>
          <p:cNvSpPr/>
          <p:nvPr/>
        </p:nvSpPr>
        <p:spPr>
          <a:xfrm>
            <a:off x="9762887" y="7135117"/>
            <a:ext cx="3845719" cy="329922"/>
          </a:xfrm>
          <a:prstGeom prst="rect">
            <a:avLst/>
          </a:prstGeom>
          <a:noFill/>
          <a:ln/>
        </p:spPr>
        <p:txBody>
          <a:bodyPr wrap="none" lIns="0" tIns="0" rIns="0" bIns="0" rtlCol="0" anchor="t"/>
          <a:lstStyle/>
          <a:p>
            <a:pPr marL="0" indent="0" algn="ctr">
              <a:lnSpc>
                <a:spcPts val="2550"/>
              </a:lnSpc>
              <a:buNone/>
            </a:pPr>
            <a:r>
              <a:rPr lang="en-US" sz="1600" dirty="0">
                <a:solidFill>
                  <a:srgbClr val="746558"/>
                </a:solidFill>
                <a:latin typeface="Gelasio" pitchFamily="34" charset="0"/>
                <a:ea typeface="Gelasio" pitchFamily="34" charset="-122"/>
                <a:cs typeface="Gelasio" pitchFamily="34" charset="-120"/>
              </a:rPr>
              <a:t>Display metrics and stress level on the UI.</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681752"/>
            <a:ext cx="6172200" cy="771525"/>
          </a:xfrm>
          <a:prstGeom prst="rect">
            <a:avLst/>
          </a:prstGeom>
          <a:noFill/>
          <a:ln/>
        </p:spPr>
        <p:txBody>
          <a:bodyPr wrap="non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Metric Visualization</a:t>
            </a:r>
            <a:endParaRPr lang="en-US" sz="4850" dirty="0"/>
          </a:p>
        </p:txBody>
      </p:sp>
      <p:sp>
        <p:nvSpPr>
          <p:cNvPr id="3" name="Text 1"/>
          <p:cNvSpPr/>
          <p:nvPr/>
        </p:nvSpPr>
        <p:spPr>
          <a:xfrm>
            <a:off x="864037" y="1947029"/>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Each metric is visualized using interactive graphs powered by the kivy_garden.graph library. The MeshLinePlot component renders real-time data, providing users with a clear view of trends and fluctuations. To maintain performance, the graph displays a rolling window of the most recent 100 data points.</a:t>
            </a:r>
            <a:endParaRPr lang="en-US" sz="1900" dirty="0"/>
          </a:p>
        </p:txBody>
      </p:sp>
      <p:pic>
        <p:nvPicPr>
          <p:cNvPr id="4" name="Image 0" descr="preencoded.png"/>
          <p:cNvPicPr>
            <a:picLocks noChangeAspect="1"/>
          </p:cNvPicPr>
          <p:nvPr/>
        </p:nvPicPr>
        <p:blipFill>
          <a:blip r:embed="rId3"/>
          <a:stretch>
            <a:fillRect/>
          </a:stretch>
        </p:blipFill>
        <p:spPr>
          <a:xfrm>
            <a:off x="864037" y="3409831"/>
            <a:ext cx="4053840" cy="2505432"/>
          </a:xfrm>
          <a:prstGeom prst="rect">
            <a:avLst/>
          </a:prstGeom>
        </p:spPr>
      </p:pic>
      <p:sp>
        <p:nvSpPr>
          <p:cNvPr id="5" name="Text 2"/>
          <p:cNvSpPr/>
          <p:nvPr/>
        </p:nvSpPr>
        <p:spPr>
          <a:xfrm>
            <a:off x="864037" y="6223873"/>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Heart Rate</a:t>
            </a:r>
            <a:endParaRPr lang="en-US" sz="2400" dirty="0"/>
          </a:p>
        </p:txBody>
      </p:sp>
      <p:sp>
        <p:nvSpPr>
          <p:cNvPr id="6" name="Text 3"/>
          <p:cNvSpPr/>
          <p:nvPr/>
        </p:nvSpPr>
        <p:spPr>
          <a:xfrm>
            <a:off x="864037" y="6757749"/>
            <a:ext cx="4053840" cy="395049"/>
          </a:xfrm>
          <a:prstGeom prst="rect">
            <a:avLst/>
          </a:prstGeom>
          <a:noFill/>
          <a:ln/>
        </p:spPr>
        <p:txBody>
          <a:bodyPr wrap="none" lIns="0" tIns="0" rIns="0" bIns="0" rtlCol="0" anchor="t"/>
          <a:lstStyle/>
          <a:p>
            <a:pPr marL="0" indent="0" algn="l">
              <a:lnSpc>
                <a:spcPts val="3100"/>
              </a:lnSpc>
              <a:buNone/>
            </a:pPr>
            <a:r>
              <a:rPr lang="en-US" sz="1900" dirty="0">
                <a:solidFill>
                  <a:srgbClr val="746558"/>
                </a:solidFill>
                <a:latin typeface="Gelasio" pitchFamily="34" charset="0"/>
                <a:ea typeface="Gelasio" pitchFamily="34" charset="-122"/>
                <a:cs typeface="Gelasio" pitchFamily="34" charset="-120"/>
              </a:rPr>
              <a:t>Displays beats per minute.</a:t>
            </a:r>
            <a:endParaRPr lang="en-US" sz="1900" dirty="0"/>
          </a:p>
        </p:txBody>
      </p:sp>
      <p:pic>
        <p:nvPicPr>
          <p:cNvPr id="7" name="Image 1" descr="preencoded.png"/>
          <p:cNvPicPr>
            <a:picLocks noChangeAspect="1"/>
          </p:cNvPicPr>
          <p:nvPr/>
        </p:nvPicPr>
        <p:blipFill>
          <a:blip r:embed="rId4"/>
          <a:stretch>
            <a:fillRect/>
          </a:stretch>
        </p:blipFill>
        <p:spPr>
          <a:xfrm>
            <a:off x="5288161" y="3409831"/>
            <a:ext cx="4053959" cy="2505432"/>
          </a:xfrm>
          <a:prstGeom prst="rect">
            <a:avLst/>
          </a:prstGeom>
        </p:spPr>
      </p:pic>
      <p:sp>
        <p:nvSpPr>
          <p:cNvPr id="8" name="Text 4"/>
          <p:cNvSpPr/>
          <p:nvPr/>
        </p:nvSpPr>
        <p:spPr>
          <a:xfrm>
            <a:off x="5288161" y="6223873"/>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SpO2</a:t>
            </a:r>
            <a:endParaRPr lang="en-US" sz="2400" dirty="0"/>
          </a:p>
        </p:txBody>
      </p:sp>
      <p:sp>
        <p:nvSpPr>
          <p:cNvPr id="9" name="Text 5"/>
          <p:cNvSpPr/>
          <p:nvPr/>
        </p:nvSpPr>
        <p:spPr>
          <a:xfrm>
            <a:off x="5288161" y="6757749"/>
            <a:ext cx="4053959" cy="395049"/>
          </a:xfrm>
          <a:prstGeom prst="rect">
            <a:avLst/>
          </a:prstGeom>
          <a:noFill/>
          <a:ln/>
        </p:spPr>
        <p:txBody>
          <a:bodyPr wrap="none" lIns="0" tIns="0" rIns="0" bIns="0" rtlCol="0" anchor="t"/>
          <a:lstStyle/>
          <a:p>
            <a:pPr marL="0" indent="0" algn="l">
              <a:lnSpc>
                <a:spcPts val="3100"/>
              </a:lnSpc>
              <a:buNone/>
            </a:pPr>
            <a:r>
              <a:rPr lang="en-US" sz="1900" dirty="0">
                <a:solidFill>
                  <a:srgbClr val="746558"/>
                </a:solidFill>
                <a:latin typeface="Gelasio" pitchFamily="34" charset="0"/>
                <a:ea typeface="Gelasio" pitchFamily="34" charset="-122"/>
                <a:cs typeface="Gelasio" pitchFamily="34" charset="-120"/>
              </a:rPr>
              <a:t>Displays blood oxygen saturation.</a:t>
            </a:r>
            <a:endParaRPr lang="en-US" sz="1900" dirty="0"/>
          </a:p>
        </p:txBody>
      </p:sp>
      <p:pic>
        <p:nvPicPr>
          <p:cNvPr id="10" name="Image 2" descr="preencoded.png"/>
          <p:cNvPicPr>
            <a:picLocks noChangeAspect="1"/>
          </p:cNvPicPr>
          <p:nvPr/>
        </p:nvPicPr>
        <p:blipFill>
          <a:blip r:embed="rId5"/>
          <a:stretch>
            <a:fillRect/>
          </a:stretch>
        </p:blipFill>
        <p:spPr>
          <a:xfrm>
            <a:off x="9712404" y="3409831"/>
            <a:ext cx="4053840" cy="2505432"/>
          </a:xfrm>
          <a:prstGeom prst="rect">
            <a:avLst/>
          </a:prstGeom>
        </p:spPr>
      </p:pic>
      <p:sp>
        <p:nvSpPr>
          <p:cNvPr id="11" name="Text 6"/>
          <p:cNvSpPr/>
          <p:nvPr/>
        </p:nvSpPr>
        <p:spPr>
          <a:xfrm>
            <a:off x="9712404" y="6223873"/>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Temperature</a:t>
            </a:r>
            <a:endParaRPr lang="en-US" sz="2400" dirty="0"/>
          </a:p>
        </p:txBody>
      </p:sp>
      <p:sp>
        <p:nvSpPr>
          <p:cNvPr id="12" name="Text 7"/>
          <p:cNvSpPr/>
          <p:nvPr/>
        </p:nvSpPr>
        <p:spPr>
          <a:xfrm>
            <a:off x="9712404" y="6757749"/>
            <a:ext cx="4053840" cy="790099"/>
          </a:xfrm>
          <a:prstGeom prst="rect">
            <a:avLst/>
          </a:prstGeom>
          <a:noFill/>
          <a:ln/>
        </p:spPr>
        <p:txBody>
          <a:bodyPr wrap="square" lIns="0" tIns="0" rIns="0" bIns="0" rtlCol="0" anchor="t"/>
          <a:lstStyle/>
          <a:p>
            <a:pPr marL="0" indent="0" algn="l">
              <a:lnSpc>
                <a:spcPts val="3100"/>
              </a:lnSpc>
              <a:buNone/>
            </a:pPr>
            <a:r>
              <a:rPr lang="en-US" sz="1900" dirty="0">
                <a:solidFill>
                  <a:srgbClr val="746558"/>
                </a:solidFill>
                <a:latin typeface="Gelasio" pitchFamily="34" charset="0"/>
                <a:ea typeface="Gelasio" pitchFamily="34" charset="-122"/>
                <a:cs typeface="Gelasio" pitchFamily="34" charset="-120"/>
              </a:rPr>
              <a:t>Displays body temperature in Celsius or Fahrenheit.</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761</Words>
  <Application>Microsoft Office PowerPoint</Application>
  <PresentationFormat>Custom</PresentationFormat>
  <Paragraphs>116</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Gelasio Bold</vt:lpstr>
      <vt:lpstr>Gelasio</vt:lpstr>
      <vt:lpstr>Gelasio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Maitreyi Jha</cp:lastModifiedBy>
  <cp:revision>2</cp:revision>
  <dcterms:created xsi:type="dcterms:W3CDTF">2024-10-19T02:45:08Z</dcterms:created>
  <dcterms:modified xsi:type="dcterms:W3CDTF">2024-10-19T03:57:49Z</dcterms:modified>
</cp:coreProperties>
</file>